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17"/>
  </p:notesMasterIdLst>
  <p:sldIdLst>
    <p:sldId id="256" r:id="rId2"/>
    <p:sldId id="265" r:id="rId3"/>
    <p:sldId id="266" r:id="rId4"/>
    <p:sldId id="267" r:id="rId5"/>
    <p:sldId id="268" r:id="rId6"/>
    <p:sldId id="269" r:id="rId7"/>
    <p:sldId id="270" r:id="rId8"/>
    <p:sldId id="271" r:id="rId9"/>
    <p:sldId id="272" r:id="rId10"/>
    <p:sldId id="264" r:id="rId11"/>
    <p:sldId id="273" r:id="rId12"/>
    <p:sldId id="279" r:id="rId13"/>
    <p:sldId id="275" r:id="rId14"/>
    <p:sldId id="278" r:id="rId15"/>
    <p:sldId id="280"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90"/>
    <p:restoredTop sz="81290"/>
  </p:normalViewPr>
  <p:slideViewPr>
    <p:cSldViewPr snapToGrid="0" snapToObjects="1" showGuides="1">
      <p:cViewPr>
        <p:scale>
          <a:sx n="88" d="100"/>
          <a:sy n="88" d="100"/>
        </p:scale>
        <p:origin x="816" y="48"/>
      </p:cViewPr>
      <p:guideLst>
        <p:guide orient="horz" pos="2137"/>
        <p:guide pos="2903"/>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_rels/viewProps.xml.rels><?xml version="1.0" encoding="UTF-8" standalone="yes"?>
<Relationships xmlns="http://schemas.openxmlformats.org/package/2006/relationships"><Relationship Id="rId3" Type="http://schemas.openxmlformats.org/officeDocument/2006/relationships/slide" Target="slides/slide3.xml"/><Relationship Id="rId4" Type="http://schemas.openxmlformats.org/officeDocument/2006/relationships/slide" Target="slides/slide4.xml"/><Relationship Id="rId5" Type="http://schemas.openxmlformats.org/officeDocument/2006/relationships/slide" Target="slides/slide5.xml"/><Relationship Id="rId6" Type="http://schemas.openxmlformats.org/officeDocument/2006/relationships/slide" Target="slides/slide6.xml"/><Relationship Id="rId7" Type="http://schemas.openxmlformats.org/officeDocument/2006/relationships/slide" Target="slides/slide9.xml"/><Relationship Id="rId8" Type="http://schemas.openxmlformats.org/officeDocument/2006/relationships/slide" Target="slides/slide10.xml"/><Relationship Id="rId9" Type="http://schemas.openxmlformats.org/officeDocument/2006/relationships/slide" Target="slides/slide12.xml"/><Relationship Id="rId1" Type="http://schemas.openxmlformats.org/officeDocument/2006/relationships/slide" Target="slides/slide1.xml"/><Relationship Id="rId2"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21D54-6239-2E43-B97E-AFAB5C0D50B0}" type="datetimeFigureOut">
              <a:rPr lang="en-US" smtClean="0"/>
              <a:t>2/4/17</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D8CF73-2260-0D40-AA91-30634AB7EEC7}" type="slidenum">
              <a:rPr lang="en-US" smtClean="0"/>
              <a:t>‹#›</a:t>
            </a:fld>
            <a:endParaRPr lang="en-US" dirty="0"/>
          </a:p>
        </p:txBody>
      </p:sp>
    </p:spTree>
    <p:extLst>
      <p:ext uri="{BB962C8B-B14F-4D97-AF65-F5344CB8AC3E}">
        <p14:creationId xmlns:p14="http://schemas.microsoft.com/office/powerpoint/2010/main" val="923136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mtClean="0"/>
              <a:t>木立研究室の今田雄太郎と申します。</a:t>
            </a:r>
            <a:endParaRPr lang="en-US" altLang="ja-JP" dirty="0" smtClean="0"/>
          </a:p>
          <a:p>
            <a:r>
              <a:rPr lang="en-US" sz="1200" dirty="0" smtClean="0"/>
              <a:t>Inferring tumor clonal evolution utilizing population genetics</a:t>
            </a:r>
          </a:p>
          <a:p>
            <a:r>
              <a:rPr lang="ja-JP" altLang="en-US" sz="1200" smtClean="0"/>
              <a:t>というタイトルで発表させていただきます。よろしくお願い致します。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a:t>
            </a:fld>
            <a:endParaRPr lang="en-US" dirty="0"/>
          </a:p>
        </p:txBody>
      </p:sp>
    </p:spTree>
    <p:extLst>
      <p:ext uri="{BB962C8B-B14F-4D97-AF65-F5344CB8AC3E}">
        <p14:creationId xmlns:p14="http://schemas.microsoft.com/office/powerpoint/2010/main" val="1740298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以上で求められた変異アレル頻度分布と、部分型誕生時刻との関係</a:t>
            </a:r>
            <a:r>
              <a:rPr lang="ja-JP" altLang="en-US" dirty="0" smtClean="0"/>
              <a:t>を表す</a:t>
            </a:r>
            <a:r>
              <a:rPr lang="ja-JP" altLang="en-US" dirty="0" smtClean="0"/>
              <a:t>と左図のようになり、部分型の誕生時刻が早いほど、部分型内部で起こった変異は集団内に固定しやすいことがわかります。この関係を逆に利用し、観測される変異アレル頻度分布から、各部分型の誕生時刻を最尤推定することが、本手法の本質になり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この図は、観測データそのものから得られる図ではないため、わかりにくい。</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例えば、誕生時刻が早い時、遅い時の</a:t>
            </a:r>
            <a:r>
              <a:rPr lang="en-US" altLang="ja-JP" dirty="0" smtClean="0"/>
              <a:t>VAF</a:t>
            </a:r>
            <a:r>
              <a:rPr lang="ja-JP" altLang="en-US" dirty="0" smtClean="0"/>
              <a:t>分布を示した方がわかりやすい。</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10</a:t>
            </a:fld>
            <a:endParaRPr lang="en-US" dirty="0"/>
          </a:p>
        </p:txBody>
      </p:sp>
    </p:spTree>
    <p:extLst>
      <p:ext uri="{BB962C8B-B14F-4D97-AF65-F5344CB8AC3E}">
        <p14:creationId xmlns:p14="http://schemas.microsoft.com/office/powerpoint/2010/main" val="1990652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本当にこのような</a:t>
            </a:r>
            <a:r>
              <a:rPr lang="en-US" altLang="ja-JP" dirty="0" smtClean="0"/>
              <a:t>VAF</a:t>
            </a:r>
            <a:r>
              <a:rPr lang="ja-JP" altLang="en-US" dirty="0" smtClean="0"/>
              <a:t>分布が現実にあるか</a:t>
            </a:r>
            <a:r>
              <a:rPr lang="en-US" altLang="ja-JP" dirty="0" smtClean="0"/>
              <a:t>?</a:t>
            </a:r>
            <a:endParaRPr lang="en-US" altLang="ja-JP" dirty="0" smtClean="0">
              <a:solidFill>
                <a:srgbClr val="0432FF"/>
              </a:solidFill>
            </a:endParaRPr>
          </a:p>
          <a:p>
            <a:r>
              <a:rPr lang="ja-JP" altLang="en-US" dirty="0" smtClean="0"/>
              <a:t>先行研究の実データの</a:t>
            </a:r>
            <a:r>
              <a:rPr lang="en-US" altLang="ja-JP" dirty="0" smtClean="0"/>
              <a:t>VAF</a:t>
            </a:r>
            <a:r>
              <a:rPr lang="ja-JP" altLang="en-US" dirty="0" smtClean="0"/>
              <a:t>をスライドで用意</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11</a:t>
            </a:fld>
            <a:endParaRPr lang="en-US" dirty="0"/>
          </a:p>
        </p:txBody>
      </p:sp>
    </p:spTree>
    <p:extLst>
      <p:ext uri="{BB962C8B-B14F-4D97-AF65-F5344CB8AC3E}">
        <p14:creationId xmlns:p14="http://schemas.microsoft.com/office/powerpoint/2010/main" val="84632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しかしながら、バルクシーケンシングでは、各部分型の変異アレル頻度分布を直接観測することはできません。</a:t>
            </a:r>
            <a:endParaRPr lang="en-US" altLang="ja-JP" dirty="0" smtClean="0"/>
          </a:p>
          <a:p>
            <a:r>
              <a:rPr lang="ja-JP" altLang="en-US" dirty="0" smtClean="0"/>
              <a:t>各一塩基変異位置におけるリードの出力確率は</a:t>
            </a:r>
            <a:r>
              <a:rPr lang="ja-JP" altLang="en-US" dirty="0" smtClean="0"/>
              <a:t>、先に</a:t>
            </a:r>
            <a:r>
              <a:rPr lang="ja-JP" altLang="en-US" dirty="0" smtClean="0"/>
              <a:t>計算したアレル頻度</a:t>
            </a:r>
            <a:r>
              <a:rPr lang="ja-JP" altLang="en-US" dirty="0" smtClean="0"/>
              <a:t>分布と、部分型の構成比と変異アレル頻度から計算されるパラメータ</a:t>
            </a:r>
            <a:r>
              <a:rPr lang="en-US" altLang="ja-JP" dirty="0" smtClean="0"/>
              <a:t>mu</a:t>
            </a:r>
            <a:r>
              <a:rPr lang="ja-JP" altLang="en-US" dirty="0" smtClean="0"/>
              <a:t>を用いたリードの出力確率の積</a:t>
            </a:r>
            <a:r>
              <a:rPr lang="ja-JP" altLang="en-US" dirty="0" smtClean="0"/>
              <a:t>で表されます。ミューは、左図のように、腫瘍に存在する全コピー中の何本が変異コピーなのかという割合を表しています。</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12</a:t>
            </a:fld>
            <a:endParaRPr lang="en-US" dirty="0"/>
          </a:p>
        </p:txBody>
      </p:sp>
    </p:spTree>
    <p:extLst>
      <p:ext uri="{BB962C8B-B14F-4D97-AF65-F5344CB8AC3E}">
        <p14:creationId xmlns:p14="http://schemas.microsoft.com/office/powerpoint/2010/main" val="1465399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t>
            </a:r>
            <a:r>
              <a:rPr lang="en-US" dirty="0" err="1" smtClean="0"/>
              <a:t>i_k</a:t>
            </a:r>
            <a:r>
              <a:rPr lang="en-US" dirty="0" smtClean="0"/>
              <a:t>)</a:t>
            </a:r>
            <a:r>
              <a:rPr lang="ja-JP" altLang="en-US" dirty="0" smtClean="0"/>
              <a:t>は変異率じゃない。</a:t>
            </a:r>
            <a:r>
              <a:rPr lang="en-US" altLang="ja-JP" dirty="0" smtClean="0"/>
              <a:t>SNV k</a:t>
            </a:r>
            <a:r>
              <a:rPr lang="ja-JP" altLang="en-US" dirty="0" smtClean="0"/>
              <a:t>が部分型</a:t>
            </a:r>
            <a:r>
              <a:rPr lang="en-US" altLang="ja-JP" dirty="0" err="1" smtClean="0"/>
              <a:t>i_k</a:t>
            </a:r>
            <a:r>
              <a:rPr lang="ja-JP" altLang="en-US" dirty="0" smtClean="0"/>
              <a:t>に起こった変異である確率</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13</a:t>
            </a:fld>
            <a:endParaRPr lang="en-US" dirty="0"/>
          </a:p>
        </p:txBody>
      </p:sp>
    </p:spTree>
    <p:extLst>
      <p:ext uri="{BB962C8B-B14F-4D97-AF65-F5344CB8AC3E}">
        <p14:creationId xmlns:p14="http://schemas.microsoft.com/office/powerpoint/2010/main" val="1402468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13422-5834-AE43-B0BF-73992894F99B}" type="slidenum">
              <a:rPr lang="en-US" smtClean="0"/>
              <a:t>14</a:t>
            </a:fld>
            <a:endParaRPr lang="en-US"/>
          </a:p>
        </p:txBody>
      </p:sp>
    </p:spTree>
    <p:extLst>
      <p:ext uri="{BB962C8B-B14F-4D97-AF65-F5344CB8AC3E}">
        <p14:creationId xmlns:p14="http://schemas.microsoft.com/office/powerpoint/2010/main" val="638095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がんは、体細胞変異の蓄積によって単一の細胞から生じますが、その細胞がさらに変異を蓄積しながらクローン増殖することにより、悪性腫瘍が形成されます。その過程では、均質なクローンが形成されるわけではなく、生存に有利なドライバ変異が入ることにより、新たな部分型が生じ、腫瘍は複数の部分型のミクスチャーとなっています。</a:t>
            </a:r>
            <a:endParaRPr lang="en-US" altLang="ja-JP" dirty="0" smtClean="0"/>
          </a:p>
          <a:p>
            <a:r>
              <a:rPr lang="ja-JP" altLang="en-US" dirty="0" smtClean="0"/>
              <a:t>こうした腫瘍のクローン進化仮説は、</a:t>
            </a:r>
            <a:r>
              <a:rPr lang="en-US" altLang="ja-JP" dirty="0" smtClean="0"/>
              <a:t>Nowell</a:t>
            </a:r>
            <a:r>
              <a:rPr lang="ja-JP" altLang="en-US" dirty="0" smtClean="0"/>
              <a:t>によって始めに提唱され、がんの進行過程の基礎となっています。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2</a:t>
            </a:fld>
            <a:endParaRPr lang="en-US" dirty="0"/>
          </a:p>
        </p:txBody>
      </p:sp>
    </p:spTree>
    <p:extLst>
      <p:ext uri="{BB962C8B-B14F-4D97-AF65-F5344CB8AC3E}">
        <p14:creationId xmlns:p14="http://schemas.microsoft.com/office/powerpoint/2010/main" val="969486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がんのクローン進化という捉え方は、がん治療において重要な役割を果たしています。例えば、乳がんでは、</a:t>
            </a:r>
            <a:r>
              <a:rPr lang="en-US" altLang="ja-JP" dirty="0" smtClean="0"/>
              <a:t>Luminal</a:t>
            </a:r>
            <a:r>
              <a:rPr lang="en-US" altLang="ja-JP" baseline="0" dirty="0" smtClean="0"/>
              <a:t> A, B, HER2</a:t>
            </a:r>
            <a:r>
              <a:rPr lang="ja-JP" altLang="en-US" baseline="0" dirty="0" smtClean="0"/>
              <a:t>といった部分型は免疫組織化学的に同定でき、部分型に応じた標準治療が定められています。しかし、患者に固有の部分型や、未知の部分型はこうした生化学的な手法では発見できず、次世代シーケンサーの配列データの活用が必要となります。また、左の図のように、抗がん剤治療によってクローン進化過程が動的に変わることから、今後のがん治療においては、部分型構成の同定のみならず、部分型の構成比や増殖率の推定が重要になると考えられます。</a:t>
            </a:r>
            <a:endParaRPr lang="en-US" altLang="ja-JP" baseline="0"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3</a:t>
            </a:fld>
            <a:endParaRPr lang="en-US" dirty="0"/>
          </a:p>
        </p:txBody>
      </p:sp>
    </p:spTree>
    <p:extLst>
      <p:ext uri="{BB962C8B-B14F-4D97-AF65-F5344CB8AC3E}">
        <p14:creationId xmlns:p14="http://schemas.microsoft.com/office/powerpoint/2010/main" val="2076215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したがって、本研究は、腫瘍の部分型構成比を同定すること</a:t>
            </a:r>
            <a:endParaRPr lang="en-US" altLang="ja-JP" dirty="0" smtClean="0"/>
          </a:p>
          <a:p>
            <a:r>
              <a:rPr lang="ja-JP" altLang="en-US" dirty="0" smtClean="0"/>
              <a:t>、および、各部分型の誕生時刻・増殖率を推定することを目的とします。</a:t>
            </a:r>
            <a:endParaRPr lang="en-US" altLang="ja-JP" dirty="0" smtClean="0"/>
          </a:p>
          <a:p>
            <a:r>
              <a:rPr lang="ja-JP" altLang="en-US" dirty="0" smtClean="0"/>
              <a:t>部分型構成比</a:t>
            </a:r>
            <a:r>
              <a:rPr lang="en-US" altLang="ja-JP" dirty="0" smtClean="0"/>
              <a:t>ni,</a:t>
            </a:r>
            <a:r>
              <a:rPr lang="en-US" altLang="ja-JP" baseline="0" dirty="0" smtClean="0"/>
              <a:t> </a:t>
            </a:r>
            <a:r>
              <a:rPr lang="ja-JP" altLang="en-US" baseline="0" dirty="0" smtClean="0"/>
              <a:t>誕生時刻</a:t>
            </a:r>
            <a:r>
              <a:rPr lang="en-US" altLang="ja-JP" baseline="0" dirty="0" smtClean="0"/>
              <a:t>ti, </a:t>
            </a:r>
            <a:r>
              <a:rPr lang="ja-JP" altLang="en-US" baseline="0" dirty="0" smtClean="0"/>
              <a:t>増殖率</a:t>
            </a:r>
            <a:r>
              <a:rPr lang="en-US" altLang="ja-JP" baseline="0" dirty="0" smtClean="0"/>
              <a:t>α</a:t>
            </a:r>
            <a:r>
              <a:rPr lang="en-US" altLang="ja-JP" baseline="0" dirty="0" err="1" smtClean="0"/>
              <a:t>i</a:t>
            </a:r>
            <a:r>
              <a:rPr lang="ja-JP" altLang="en-US" baseline="0" dirty="0" smtClean="0"/>
              <a:t>は図に示したようなパラメータになります。</a:t>
            </a:r>
            <a:endParaRPr lang="en-US" altLang="ja-JP" baseline="0" dirty="0" smtClean="0"/>
          </a:p>
          <a:p>
            <a:endParaRPr lang="en-US" altLang="ja-JP" baseline="0" dirty="0" smtClean="0"/>
          </a:p>
          <a:p>
            <a:r>
              <a:rPr lang="ja-JP" altLang="en-US" dirty="0" smtClean="0"/>
              <a:t>指数関数的な増殖を仮定し、</a:t>
            </a:r>
            <a:r>
              <a:rPr lang="en-US" altLang="ja-JP" dirty="0" smtClean="0"/>
              <a:t>ti</a:t>
            </a:r>
            <a:r>
              <a:rPr lang="ja-JP" altLang="en-US" dirty="0" smtClean="0"/>
              <a:t>と</a:t>
            </a:r>
            <a:r>
              <a:rPr lang="en-US" altLang="ja-JP" dirty="0" smtClean="0"/>
              <a:t>ni</a:t>
            </a:r>
            <a:r>
              <a:rPr lang="ja-JP" altLang="en-US" dirty="0" smtClean="0"/>
              <a:t>を独立変数に取ります。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4</a:t>
            </a:fld>
            <a:endParaRPr lang="en-US" dirty="0"/>
          </a:p>
        </p:txBody>
      </p:sp>
    </p:spTree>
    <p:extLst>
      <p:ext uri="{BB962C8B-B14F-4D97-AF65-F5344CB8AC3E}">
        <p14:creationId xmlns:p14="http://schemas.microsoft.com/office/powerpoint/2010/main" val="330461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0050" lvl="1" indent="0">
              <a:buNone/>
            </a:pPr>
            <a:r>
              <a:rPr lang="ja-JP" altLang="en-US" dirty="0" smtClean="0"/>
              <a:t>本研究で解くべき問題は、各一塩基変異の位置におけるリード総数と変異リード数から、各部分型の構成比・誕生時刻および増殖率を推定することになります。</a:t>
            </a:r>
            <a:endParaRPr lang="en-US" altLang="ja-JP" dirty="0" smtClean="0"/>
          </a:p>
          <a:p>
            <a:pPr marL="400050" lvl="1" indent="0">
              <a:buNone/>
            </a:pPr>
            <a:r>
              <a:rPr lang="ja-JP" altLang="en-US" dirty="0" smtClean="0"/>
              <a:t>腫瘍中の各細胞に対して一細胞シーケンシングを行えば、すべての部分型とその構成比を同定することが可能です。</a:t>
            </a:r>
            <a:endParaRPr lang="en-US" altLang="ja-JP" dirty="0" smtClean="0"/>
          </a:p>
          <a:p>
            <a:pPr marL="400050" lvl="1" indent="0">
              <a:buNone/>
            </a:pPr>
            <a:r>
              <a:rPr lang="ja-JP" altLang="en-US" dirty="0" smtClean="0"/>
              <a:t>しかし、一細胞シーケンシングは技術的な困難が伴い、高コストなことから、バルクシーケンシングを行うことが一般的です。</a:t>
            </a:r>
            <a:endParaRPr lang="en-US" altLang="ja-JP" dirty="0" smtClean="0"/>
          </a:p>
          <a:p>
            <a:pPr marL="400050" lvl="1" indent="0">
              <a:buNone/>
            </a:pPr>
            <a:r>
              <a:rPr lang="ja-JP" altLang="en-US" dirty="0" smtClean="0"/>
              <a:t>しかし、バルクシーケンシングデータから部分型構成比や増殖率を推定するには、困難が伴います。それは、バルクシーケンシングで観測されるリードは、全部分型の平均像になっており、各部分型の変異アレル頻度を隠れ状態推定する必要があるためです。</a:t>
            </a:r>
            <a:endParaRPr lang="en-US" altLang="ja-JP" dirty="0" smtClean="0"/>
          </a:p>
          <a:p>
            <a:pPr marL="400050" lvl="1" indent="0">
              <a:buNone/>
            </a:pPr>
            <a:endParaRPr lang="en-US" altLang="ja-JP" dirty="0" smtClean="0"/>
          </a:p>
          <a:p>
            <a:pPr marL="400050" lvl="1" indent="0">
              <a:buNone/>
            </a:pPr>
            <a:endParaRPr lang="en-US" altLang="ja-JP" dirty="0" smtClean="0"/>
          </a:p>
          <a:p>
            <a:pPr marL="400050" lvl="1" indent="0">
              <a:buNone/>
            </a:pPr>
            <a:r>
              <a:rPr lang="ja-JP" altLang="en-US" dirty="0" smtClean="0"/>
              <a:t>イントロは多くても全体の</a:t>
            </a:r>
            <a:r>
              <a:rPr lang="en-US" altLang="ja-JP" dirty="0" smtClean="0"/>
              <a:t>1/3</a:t>
            </a:r>
            <a:r>
              <a:rPr lang="ja-JP" altLang="en-US" dirty="0" smtClean="0"/>
              <a:t>程度に。</a:t>
            </a:r>
            <a:endParaRPr lang="en-US" altLang="ja-JP" dirty="0" smtClean="0"/>
          </a:p>
          <a:p>
            <a:pPr marL="400050" lvl="1" indent="0">
              <a:buNone/>
            </a:pPr>
            <a:r>
              <a:rPr lang="ja-JP" altLang="en-US" dirty="0" smtClean="0"/>
              <a:t>これも、本研究で言いたい増殖率推定の前の問題なので、</a:t>
            </a:r>
            <a:r>
              <a:rPr lang="en-US" altLang="ja-JP" dirty="0" smtClean="0"/>
              <a:t>purpose</a:t>
            </a:r>
            <a:r>
              <a:rPr lang="ja-JP" altLang="en-US" dirty="0" smtClean="0"/>
              <a:t>の前のイントロかも。</a:t>
            </a:r>
            <a:endParaRPr lang="en-US" altLang="ja-JP" dirty="0" smtClean="0"/>
          </a:p>
          <a:p>
            <a:pPr marL="400050" lvl="1" indent="0">
              <a:buNone/>
            </a:pPr>
            <a:r>
              <a:rPr lang="en-US" altLang="ja-JP" dirty="0" smtClean="0"/>
              <a:t>1</a:t>
            </a:r>
            <a:r>
              <a:rPr lang="ja-JP" altLang="en-US" dirty="0" smtClean="0"/>
              <a:t>枚使う意味があるかどうか。</a:t>
            </a:r>
            <a:endParaRPr lang="en-US" altLang="ja-JP" dirty="0" smtClean="0"/>
          </a:p>
          <a:p>
            <a:pPr marL="400050" lvl="1" indent="0">
              <a:buNone/>
            </a:pPr>
            <a:r>
              <a:rPr lang="ja-JP" altLang="en-US" dirty="0" smtClean="0"/>
              <a:t>なぜバルクかまで説明する時間があるかどうか。</a:t>
            </a:r>
            <a:endParaRPr lang="en-US" altLang="ja-JP" dirty="0" smtClean="0"/>
          </a:p>
          <a:p>
            <a:pPr marL="400050" lvl="1" indent="0">
              <a:buNone/>
            </a:pPr>
            <a:r>
              <a:rPr lang="ja-JP" altLang="en-US" dirty="0" smtClean="0"/>
              <a:t>バルクだから、隠れ状態する必要がある。でいいかもしれない。</a:t>
            </a:r>
            <a:endParaRPr lang="en-US" altLang="ja-JP" dirty="0" smtClean="0"/>
          </a:p>
          <a:p>
            <a:pPr marL="400050" lvl="1" indent="0">
              <a:buNone/>
            </a:pP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5</a:t>
            </a:fld>
            <a:endParaRPr lang="en-US" dirty="0"/>
          </a:p>
        </p:txBody>
      </p:sp>
    </p:spTree>
    <p:extLst>
      <p:ext uri="{BB962C8B-B14F-4D97-AF65-F5344CB8AC3E}">
        <p14:creationId xmlns:p14="http://schemas.microsoft.com/office/powerpoint/2010/main" val="725252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バルクシーケンシングデータから部分型の構成比や変異アレル頻度を求める先行研究としては、ディリクレ過程を用いたベイジアンクラスタリングである</a:t>
            </a:r>
            <a:r>
              <a:rPr lang="en-US" altLang="ja-JP" dirty="0" smtClean="0"/>
              <a:t>PyClone</a:t>
            </a:r>
            <a:r>
              <a:rPr lang="ja-JP" altLang="en-US" dirty="0" smtClean="0"/>
              <a:t>や、腫瘍内の複数箇所のサンプルを利用し、変異アレル頻度を部分型頻度と部分型系統樹に因数分解する</a:t>
            </a:r>
            <a:r>
              <a:rPr lang="en-US" altLang="ja-JP" dirty="0" smtClean="0"/>
              <a:t>AncesTree</a:t>
            </a:r>
            <a:r>
              <a:rPr lang="ja-JP" altLang="en-US" dirty="0" smtClean="0"/>
              <a:t>などのソフトウェアがありますが、いずれも、部分型誕生時刻や増殖率は推定できないという問題がありました。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これは、増殖率推定ではなくバルクの問題なので、</a:t>
            </a:r>
            <a:r>
              <a:rPr lang="en-US" altLang="ja-JP" dirty="0" smtClean="0"/>
              <a:t>purpose</a:t>
            </a:r>
            <a:r>
              <a:rPr lang="ja-JP" altLang="en-US" dirty="0" smtClean="0"/>
              <a:t>の前、イントロにあるべき。</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スライドを割くべきかどうか。</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6</a:t>
            </a:fld>
            <a:endParaRPr lang="en-US" dirty="0"/>
          </a:p>
        </p:txBody>
      </p:sp>
    </p:spTree>
    <p:extLst>
      <p:ext uri="{BB962C8B-B14F-4D97-AF65-F5344CB8AC3E}">
        <p14:creationId xmlns:p14="http://schemas.microsoft.com/office/powerpoint/2010/main" val="1696893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ja-JP" altLang="en-US" dirty="0" smtClean="0"/>
                  <a:t>一方、増殖率推定に関する先行研究としては、がんの発展に直接寄与しないパッセンジャー変異に対して中立進化の理論を適用した研究があります。</a:t>
                </a:r>
                <a:endParaRPr lang="en-US" altLang="ja-JP" dirty="0" smtClean="0"/>
              </a:p>
              <a:p>
                <a:r>
                  <a:rPr lang="ja-JP" altLang="en-US" dirty="0" smtClean="0"/>
                  <a:t>中立進化のもとでは、変異の累積度数</a:t>
                </a:r>
                <a14:m>
                  <m:oMath xmlns:m="http://schemas.openxmlformats.org/officeDocument/2006/math">
                    <m:r>
                      <a:rPr lang="en-US" altLang="ja-JP" b="0" i="1" smtClean="0">
                        <a:latin typeface="Cambria Math" charset="0"/>
                      </a:rPr>
                      <m:t>𝑀</m:t>
                    </m:r>
                    <m:r>
                      <a:rPr lang="en-US" altLang="ja-JP" b="0" i="1" smtClean="0">
                        <a:latin typeface="Cambria Math" charset="0"/>
                      </a:rPr>
                      <m:t>(</m:t>
                    </m:r>
                    <m:r>
                      <a:rPr lang="en-US" altLang="ja-JP" b="0" i="1" smtClean="0">
                        <a:latin typeface="Cambria Math" charset="0"/>
                      </a:rPr>
                      <m:t>𝑓</m:t>
                    </m:r>
                    <m:r>
                      <a:rPr lang="en-US" altLang="ja-JP" b="0" i="1" smtClean="0">
                        <a:latin typeface="Cambria Math" charset="0"/>
                      </a:rPr>
                      <m:t>)</m:t>
                    </m:r>
                  </m:oMath>
                </a14:m>
                <a:r>
                  <a:rPr lang="ja-JP" altLang="en-US" dirty="0" smtClean="0"/>
                  <a:t>は、変異アレル頻度</a:t>
                </a:r>
                <a14:m>
                  <m:oMath xmlns:m="http://schemas.openxmlformats.org/officeDocument/2006/math">
                    <m:r>
                      <a:rPr lang="en-US" altLang="ja-JP" b="0" i="1" smtClean="0">
                        <a:latin typeface="Cambria Math" charset="0"/>
                      </a:rPr>
                      <m:t>𝑓</m:t>
                    </m:r>
                    <m:r>
                      <a:rPr lang="ja-JP" altLang="en-US" b="0" i="1" smtClean="0">
                        <a:latin typeface="Cambria Math" charset="0"/>
                      </a:rPr>
                      <m:t>に反比例し</m:t>
                    </m:r>
                  </m:oMath>
                </a14:m>
                <a:r>
                  <a:rPr lang="ja-JP" altLang="en-US" dirty="0" smtClean="0"/>
                  <a:t>、係数</a:t>
                </a:r>
                <a14:m>
                  <m:oMath xmlns:m="http://schemas.openxmlformats.org/officeDocument/2006/math">
                    <m:sSub>
                      <m:sSubPr>
                        <m:ctrlPr>
                          <a:rPr lang="en-US" altLang="ja-JP" b="0" i="1" smtClean="0">
                            <a:latin typeface="Cambria Math" charset="0"/>
                            <a:ea typeface="Cambria Math" charset="0"/>
                            <a:cs typeface="Cambria Math" charset="0"/>
                          </a:rPr>
                        </m:ctrlPr>
                      </m:sSubPr>
                      <m:e>
                        <m:r>
                          <a:rPr lang="en-US" altLang="ja-JP" b="0" i="1" err="1" smtClean="0">
                            <a:latin typeface="Cambria Math" charset="0"/>
                            <a:ea typeface="Cambria Math" charset="0"/>
                            <a:cs typeface="Cambria Math" charset="0"/>
                          </a:rPr>
                          <m:t>𝜇</m:t>
                        </m:r>
                      </m:e>
                      <m:sub>
                        <m:r>
                          <a:rPr lang="en-US" altLang="ja-JP" b="0" i="1" smtClean="0">
                            <a:latin typeface="Cambria Math" charset="0"/>
                            <a:ea typeface="Cambria Math" charset="0"/>
                            <a:cs typeface="Cambria Math" charset="0"/>
                          </a:rPr>
                          <m:t>𝑒</m:t>
                        </m:r>
                      </m:sub>
                    </m:sSub>
                  </m:oMath>
                </a14:m>
                <a:r>
                  <a:rPr lang="ja-JP" altLang="en-US" dirty="0" smtClean="0"/>
                  <a:t>が増殖率の情報を持ちます。</a:t>
                </a:r>
                <a:endParaRPr lang="en-US" altLang="ja-JP" dirty="0" smtClean="0"/>
              </a:p>
              <a:p>
                <a:r>
                  <a:rPr lang="ja-JP" altLang="en-US" dirty="0" smtClean="0"/>
                  <a:t>論文の</a:t>
                </a:r>
                <a:r>
                  <a:rPr lang="en-US" altLang="ja-JP" dirty="0" smtClean="0"/>
                  <a:t>NGS</a:t>
                </a:r>
                <a:r>
                  <a:rPr lang="ja-JP" altLang="en-US" dirty="0" smtClean="0"/>
                  <a:t>データをもとに追試を行ったのが左の図になりますが、</a:t>
                </a:r>
                <a:endParaRPr lang="en-US" altLang="ja-JP" dirty="0" smtClean="0"/>
              </a:p>
              <a:p>
                <a:r>
                  <a:rPr lang="ja-JP" altLang="en-US" dirty="0" smtClean="0"/>
                  <a:t>パッセンジャー変異に対して</a:t>
                </a:r>
                <a:r>
                  <a:rPr lang="en-US" altLang="ja-JP" dirty="0" smtClean="0"/>
                  <a:t>M</a:t>
                </a:r>
                <a:r>
                  <a:rPr lang="ja-JP" altLang="en-US" dirty="0" smtClean="0"/>
                  <a:t>と</a:t>
                </a:r>
                <a:r>
                  <a:rPr lang="en-US" altLang="ja-JP" dirty="0" smtClean="0"/>
                  <a:t>1/f</a:t>
                </a:r>
                <a:r>
                  <a:rPr lang="ja-JP" altLang="en-US" dirty="0" smtClean="0"/>
                  <a:t>をプロットすると、ほぼ直線上に乗り、中立進化がほぼ成立していることがわかります。</a:t>
                </a:r>
                <a:endParaRPr lang="en-US" altLang="ja-JP" dirty="0" smtClean="0"/>
              </a:p>
              <a:p>
                <a:r>
                  <a:rPr lang="ja-JP" altLang="en-US" dirty="0" smtClean="0"/>
                  <a:t>このように、単一の部分型のみで構成されている腫瘍であれば、線形回帰で増殖率を推定できます。</a:t>
                </a:r>
                <a:endParaRPr lang="en-US" altLang="ja-JP" dirty="0" smtClean="0"/>
              </a:p>
              <a:p>
                <a:endParaRPr lang="en-US" altLang="ja-JP" dirty="0" smtClean="0"/>
              </a:p>
            </p:txBody>
          </p:sp>
        </mc:Choice>
        <mc:Fallback xmlns="">
          <p:sp>
            <p:nvSpPr>
              <p:cNvPr id="3" name="Notes Placeholder 2"/>
              <p:cNvSpPr>
                <a:spLocks noGrp="1"/>
              </p:cNvSpPr>
              <p:nvPr>
                <p:ph type="body" idx="1"/>
              </p:nvPr>
            </p:nvSpPr>
            <p:spPr/>
            <p:txBody>
              <a:bodyPr/>
              <a:lstStyle/>
              <a:p>
                <a:r>
                  <a:rPr lang="ja-JP" altLang="en-US" dirty="0" smtClean="0"/>
                  <a:t>増殖率推定に関する先行研究としては、がんの発展に直接寄与しないパッセンジャー変異に対して中立進化の理論を適用した研究があります。</a:t>
                </a:r>
                <a:endParaRPr lang="en-US" altLang="ja-JP" dirty="0" smtClean="0"/>
              </a:p>
              <a:p>
                <a:r>
                  <a:rPr lang="ja-JP" altLang="en-US" dirty="0" smtClean="0"/>
                  <a:t>中立進化のもとでは、</a:t>
                </a:r>
                <a:r>
                  <a:rPr lang="ja-JP" altLang="en-US" dirty="0" smtClean="0"/>
                  <a:t>腫瘍内の変異の累積度数</a:t>
                </a:r>
                <a:r>
                  <a:rPr lang="en-US" altLang="ja-JP" b="0" i="0" smtClean="0">
                    <a:latin typeface="Cambria Math" charset="0"/>
                  </a:rPr>
                  <a:t>𝑀(𝑓)</a:t>
                </a:r>
                <a:r>
                  <a:rPr lang="ja-JP" altLang="en-US" dirty="0" smtClean="0"/>
                  <a:t>は、変異アレル頻度</a:t>
                </a:r>
                <a:r>
                  <a:rPr lang="en-US" altLang="ja-JP" b="0" i="0" smtClean="0">
                    <a:latin typeface="Cambria Math" charset="0"/>
                  </a:rPr>
                  <a:t>𝑓</a:t>
                </a:r>
                <a:r>
                  <a:rPr lang="ja-JP" altLang="en-US" b="0" i="0" smtClean="0">
                    <a:latin typeface="Cambria Math" charset="0"/>
                  </a:rPr>
                  <a:t>に反比例し</a:t>
                </a:r>
                <a:r>
                  <a:rPr lang="ja-JP" altLang="en-US" dirty="0" smtClean="0"/>
                  <a:t>、係数</a:t>
                </a:r>
                <a:r>
                  <a:rPr lang="en-US" altLang="ja-JP" b="0" i="0" dirty="0" err="1" smtClean="0">
                    <a:latin typeface="Cambria Math" charset="0"/>
                    <a:ea typeface="Cambria Math" charset="0"/>
                    <a:cs typeface="Cambria Math" charset="0"/>
                  </a:rPr>
                  <a:t>𝜇</a:t>
                </a:r>
                <a:r>
                  <a:rPr lang="en-US" altLang="ja-JP" b="0" i="0" dirty="0" smtClean="0">
                    <a:latin typeface="Cambria Math" charset="0"/>
                    <a:ea typeface="Cambria Math" charset="0"/>
                    <a:cs typeface="Cambria Math" charset="0"/>
                  </a:rPr>
                  <a:t>_</a:t>
                </a:r>
                <a:r>
                  <a:rPr lang="en-US" altLang="ja-JP" b="0" i="0" dirty="0" smtClean="0">
                    <a:latin typeface="Cambria Math" charset="0"/>
                    <a:ea typeface="Cambria Math" charset="0"/>
                    <a:cs typeface="Cambria Math" charset="0"/>
                  </a:rPr>
                  <a:t>𝑒</a:t>
                </a:r>
                <a:r>
                  <a:rPr lang="ja-JP" altLang="en-US" dirty="0" smtClean="0"/>
                  <a:t>が増殖率の情報を持ちます。</a:t>
                </a:r>
                <a:endParaRPr lang="en-US" altLang="ja-JP" dirty="0" smtClean="0"/>
              </a:p>
              <a:p>
                <a:r>
                  <a:rPr lang="ja-JP" altLang="en-US" dirty="0" smtClean="0"/>
                  <a:t>論文のデータをもとに追試を行ったのが左の図になりますが、アレル頻度が大きいパブリックな変異はドライバ変異が含まれるため、</a:t>
                </a:r>
                <a:endParaRPr lang="en-US" altLang="ja-JP" dirty="0" smtClean="0"/>
              </a:p>
              <a:p>
                <a:r>
                  <a:rPr lang="ja-JP" altLang="en-US" dirty="0" smtClean="0"/>
                  <a:t>アレル頻度が小さなプライベートな変異に対して</a:t>
                </a:r>
                <a:r>
                  <a:rPr lang="en-US" altLang="ja-JP" dirty="0" smtClean="0"/>
                  <a:t>M</a:t>
                </a:r>
                <a:r>
                  <a:rPr lang="ja-JP" altLang="en-US" dirty="0" smtClean="0"/>
                  <a:t>と</a:t>
                </a:r>
                <a:r>
                  <a:rPr lang="en-US" altLang="ja-JP" dirty="0" smtClean="0"/>
                  <a:t>1/f</a:t>
                </a:r>
                <a:r>
                  <a:rPr lang="ja-JP" altLang="en-US" dirty="0" smtClean="0"/>
                  <a:t>をプロットすると、ほぼ直線上に乗り、ほぼ中立進化が成立していることがわかります。</a:t>
                </a:r>
                <a:endParaRPr lang="en-US" altLang="ja-JP" dirty="0" smtClean="0"/>
              </a:p>
              <a:p>
                <a:r>
                  <a:rPr lang="ja-JP" altLang="en-US" dirty="0" smtClean="0"/>
                  <a:t>単一の部分型のみで構成されている腫瘍であれば、線形回帰で増殖率を推定できるのですが、</a:t>
                </a:r>
                <a:endParaRPr lang="en-US" altLang="ja-JP" dirty="0" smtClean="0"/>
              </a:p>
              <a:p>
                <a:endParaRPr lang="en-US" altLang="ja-JP" dirty="0" smtClean="0"/>
              </a:p>
            </p:txBody>
          </p:sp>
        </mc:Fallback>
      </mc:AlternateContent>
      <p:sp>
        <p:nvSpPr>
          <p:cNvPr id="4" name="Slide Number Placeholder 3"/>
          <p:cNvSpPr>
            <a:spLocks noGrp="1"/>
          </p:cNvSpPr>
          <p:nvPr>
            <p:ph type="sldNum" sz="quarter" idx="10"/>
          </p:nvPr>
        </p:nvSpPr>
        <p:spPr/>
        <p:txBody>
          <a:bodyPr/>
          <a:lstStyle/>
          <a:p>
            <a:fld id="{15D8CF73-2260-0D40-AA91-30634AB7EEC7}" type="slidenum">
              <a:rPr lang="en-US" smtClean="0"/>
              <a:t>7</a:t>
            </a:fld>
            <a:endParaRPr lang="en-US" dirty="0"/>
          </a:p>
        </p:txBody>
      </p:sp>
    </p:spTree>
    <p:extLst>
      <p:ext uri="{BB962C8B-B14F-4D97-AF65-F5344CB8AC3E}">
        <p14:creationId xmlns:p14="http://schemas.microsoft.com/office/powerpoint/2010/main" val="655434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しかし、複数の部分型が混在する場合には、アレル頻度分布は多峰性となり、線形回帰による各部分型の増殖率推定は不可能です。</a:t>
            </a:r>
            <a:endParaRPr lang="en-US" altLang="ja-JP" dirty="0" smtClean="0"/>
          </a:p>
          <a:p>
            <a:r>
              <a:rPr lang="ja-JP" altLang="en-US" dirty="0" smtClean="0"/>
              <a:t>そこで我々は、この問題を確率モデルの枠組みに落とし込み、混合分布モデルのパラメータ推定問題に帰着することにより、</a:t>
            </a:r>
            <a:endParaRPr lang="en-US" altLang="ja-JP" dirty="0" smtClean="0"/>
          </a:p>
          <a:p>
            <a:r>
              <a:rPr lang="ja-JP" altLang="en-US" dirty="0" smtClean="0"/>
              <a:t>各部分型の増殖率を推定する手法を考えました。</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8</a:t>
            </a:fld>
            <a:endParaRPr lang="en-US" dirty="0"/>
          </a:p>
        </p:txBody>
      </p:sp>
    </p:spTree>
    <p:extLst>
      <p:ext uri="{BB962C8B-B14F-4D97-AF65-F5344CB8AC3E}">
        <p14:creationId xmlns:p14="http://schemas.microsoft.com/office/powerpoint/2010/main" val="1170825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本手法においても、パッセンジャー変異に着目します。</a:t>
            </a:r>
            <a:endParaRPr lang="en-US" altLang="ja-JP" dirty="0" smtClean="0"/>
          </a:p>
          <a:p>
            <a:r>
              <a:rPr lang="ja-JP" altLang="en-US" dirty="0" smtClean="0"/>
              <a:t>変異アレルを持つ細胞と持たない細胞の分裂はランダムであることから、変異アレル頻度は細胞分裂とともに拡散し、時間</a:t>
            </a:r>
            <a:r>
              <a:rPr lang="en-US" altLang="ja-JP" dirty="0" smtClean="0"/>
              <a:t>t</a:t>
            </a:r>
            <a:r>
              <a:rPr lang="ja-JP" altLang="en-US" dirty="0" smtClean="0"/>
              <a:t>の間に頻度</a:t>
            </a:r>
            <a:r>
              <a:rPr lang="en-US" altLang="ja-JP" dirty="0" smtClean="0"/>
              <a:t>y</a:t>
            </a:r>
            <a:r>
              <a:rPr lang="ja-JP" altLang="en-US" dirty="0" smtClean="0"/>
              <a:t>から</a:t>
            </a:r>
            <a:r>
              <a:rPr lang="en-US" altLang="ja-JP" dirty="0" smtClean="0"/>
              <a:t>x</a:t>
            </a:r>
            <a:r>
              <a:rPr lang="ja-JP" altLang="en-US" dirty="0" smtClean="0"/>
              <a:t>に変化する確率</a:t>
            </a:r>
            <a:r>
              <a:rPr lang="en-US" altLang="ja-JP" dirty="0" smtClean="0"/>
              <a:t>f</a:t>
            </a:r>
            <a:r>
              <a:rPr lang="ja-JP" altLang="en-US" dirty="0" smtClean="0"/>
              <a:t>は</a:t>
            </a:r>
            <a:r>
              <a:rPr lang="en-US" altLang="ja-JP" dirty="0" smtClean="0"/>
              <a:t>1</a:t>
            </a:r>
            <a:r>
              <a:rPr lang="ja-JP" altLang="en-US" dirty="0" smtClean="0"/>
              <a:t>式のような拡散方程式に従います。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これは特殊関数を用いて解析的に解を求めることができます。</a:t>
            </a:r>
            <a:r>
              <a:rPr lang="en-US" altLang="ja-JP" dirty="0" smtClean="0"/>
              <a:t>1</a:t>
            </a:r>
            <a:r>
              <a:rPr lang="ja-JP" altLang="en-US" dirty="0" smtClean="0"/>
              <a:t>式の解を用いて、部分型</a:t>
            </a:r>
            <a:r>
              <a:rPr lang="en-US" altLang="ja-JP" dirty="0" smtClean="0"/>
              <a:t>i</a:t>
            </a:r>
            <a:r>
              <a:rPr lang="ja-JP" altLang="en-US" dirty="0" smtClean="0"/>
              <a:t>に入った変異のアレル頻度が</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、シーケンシング時点で</a:t>
            </a:r>
            <a:r>
              <a:rPr lang="en-US" altLang="ja-JP" dirty="0" smtClean="0"/>
              <a:t>xi</a:t>
            </a:r>
            <a:r>
              <a:rPr lang="ja-JP" altLang="en-US" dirty="0" smtClean="0"/>
              <a:t>に成長する確率は、左の図の青色の領域を全細胞数、全時刻について足し合わせることによって求められ、</a:t>
            </a:r>
            <a:r>
              <a:rPr lang="en-US" altLang="ja-JP" dirty="0" smtClean="0"/>
              <a:t>2</a:t>
            </a:r>
            <a:r>
              <a:rPr lang="ja-JP" altLang="en-US" dirty="0" smtClean="0"/>
              <a:t>式のように計算されます。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r>
              <a:rPr lang="ja-JP" altLang="en-US" dirty="0" smtClean="0"/>
              <a:t>がんでは、</a:t>
            </a:r>
            <a:r>
              <a:rPr lang="en-US" altLang="ja-JP" dirty="0" smtClean="0"/>
              <a:t>mating</a:t>
            </a:r>
            <a:r>
              <a:rPr lang="ja-JP" altLang="en-US" dirty="0" smtClean="0"/>
              <a:t>がある場合の</a:t>
            </a:r>
            <a:r>
              <a:rPr lang="en-US" altLang="ja-JP" dirty="0" smtClean="0"/>
              <a:t>genetic</a:t>
            </a:r>
            <a:r>
              <a:rPr lang="en-US" altLang="ja-JP" baseline="0" dirty="0" smtClean="0"/>
              <a:t> drift</a:t>
            </a:r>
            <a:r>
              <a:rPr lang="ja-JP" altLang="en-US" baseline="0" dirty="0" smtClean="0"/>
              <a:t>とは異なり、変異アレル頻度の</a:t>
            </a:r>
            <a:r>
              <a:rPr lang="en-US" altLang="ja-JP" baseline="0" dirty="0" smtClean="0"/>
              <a:t>drift</a:t>
            </a:r>
            <a:r>
              <a:rPr lang="ja-JP" altLang="en-US" baseline="0" dirty="0" smtClean="0"/>
              <a:t>は細胞分裂のランダムネスのみによっている</a:t>
            </a:r>
            <a:endParaRPr lang="en-US" altLang="ja-JP" baseline="0" dirty="0" smtClean="0"/>
          </a:p>
          <a:p>
            <a:r>
              <a:rPr lang="ja-JP" altLang="en-US" dirty="0" smtClean="0"/>
              <a:t>ことを説明した方がいい。</a:t>
            </a:r>
            <a:endParaRPr lang="en-US" altLang="ja-JP" dirty="0" smtClean="0"/>
          </a:p>
          <a:p>
            <a:endParaRPr lang="en-US" altLang="ja-JP" dirty="0" smtClean="0"/>
          </a:p>
          <a:p>
            <a:r>
              <a:rPr lang="ja-JP" altLang="en-US" dirty="0" smtClean="0"/>
              <a:t>なぜ中立進化でモデル化できるのか</a:t>
            </a:r>
            <a:r>
              <a:rPr lang="en-US" altLang="ja-JP" dirty="0" smtClean="0"/>
              <a:t>?</a:t>
            </a:r>
          </a:p>
          <a:p>
            <a:r>
              <a:rPr lang="ja-JP" altLang="en-US" dirty="0" smtClean="0"/>
              <a:t>変異アレルを持った</a:t>
            </a:r>
            <a:r>
              <a:rPr lang="en-US" altLang="ja-JP" dirty="0" smtClean="0"/>
              <a:t>(</a:t>
            </a:r>
            <a:r>
              <a:rPr lang="ja-JP" altLang="en-US" dirty="0" smtClean="0"/>
              <a:t>持たない</a:t>
            </a:r>
            <a:r>
              <a:rPr lang="en-US" altLang="ja-JP" dirty="0" smtClean="0"/>
              <a:t>)</a:t>
            </a:r>
            <a:r>
              <a:rPr lang="ja-JP" altLang="en-US" dirty="0" smtClean="0"/>
              <a:t>親からの分裂は、同調して分裂するのではなく、ランダム。</a:t>
            </a:r>
            <a:endParaRPr lang="en-US" altLang="ja-JP" dirty="0" smtClean="0"/>
          </a:p>
          <a:p>
            <a:r>
              <a:rPr lang="en-US" altLang="ja-JP" dirty="0" smtClean="0"/>
              <a:t>(</a:t>
            </a:r>
            <a:r>
              <a:rPr lang="ja-JP" altLang="en-US" dirty="0" smtClean="0"/>
              <a:t>子がどの親のアレルを引き継ぐかどうかが確率過程</a:t>
            </a:r>
            <a:r>
              <a:rPr lang="en-US" altLang="ja-JP" dirty="0" smtClean="0"/>
              <a:t>)</a:t>
            </a:r>
          </a:p>
        </p:txBody>
      </p:sp>
      <p:sp>
        <p:nvSpPr>
          <p:cNvPr id="4" name="Slide Number Placeholder 3"/>
          <p:cNvSpPr>
            <a:spLocks noGrp="1"/>
          </p:cNvSpPr>
          <p:nvPr>
            <p:ph type="sldNum" sz="quarter" idx="10"/>
          </p:nvPr>
        </p:nvSpPr>
        <p:spPr/>
        <p:txBody>
          <a:bodyPr/>
          <a:lstStyle/>
          <a:p>
            <a:fld id="{15D8CF73-2260-0D40-AA91-30634AB7EEC7}" type="slidenum">
              <a:rPr lang="en-US" smtClean="0"/>
              <a:t>9</a:t>
            </a:fld>
            <a:endParaRPr lang="en-US" dirty="0"/>
          </a:p>
        </p:txBody>
      </p:sp>
    </p:spTree>
    <p:extLst>
      <p:ext uri="{BB962C8B-B14F-4D97-AF65-F5344CB8AC3E}">
        <p14:creationId xmlns:p14="http://schemas.microsoft.com/office/powerpoint/2010/main" val="751393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9946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6501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01427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0032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22515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3196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64398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6022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8301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3438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787432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634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7746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4889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67504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60010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2/4/17</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549697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emf"/><Relationship Id="rId6" Type="http://schemas.openxmlformats.org/officeDocument/2006/relationships/image" Target="../media/image24.emf"/><Relationship Id="rId7" Type="http://schemas.openxmlformats.org/officeDocument/2006/relationships/image" Target="../media/image25.emf"/><Relationship Id="rId8" Type="http://schemas.openxmlformats.org/officeDocument/2006/relationships/image" Target="../media/image26.emf"/><Relationship Id="rId9"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emf"/><Relationship Id="rId5" Type="http://schemas.openxmlformats.org/officeDocument/2006/relationships/image" Target="../media/image30.png"/><Relationship Id="rId6" Type="http://schemas.openxmlformats.org/officeDocument/2006/relationships/image" Target="../media/image31.emf"/><Relationship Id="rId7"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emf"/><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tiff"/><Relationship Id="rId9" Type="http://schemas.openxmlformats.org/officeDocument/2006/relationships/image" Target="../media/image39.png"/><Relationship Id="rId10"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emf"/><Relationship Id="rId3"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png"/><Relationship Id="rId5" Type="http://schemas.openxmlformats.org/officeDocument/2006/relationships/image" Target="../media/image5.emf"/><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emf"/><Relationship Id="rId5"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5.png"/><Relationship Id="rId5" Type="http://schemas.openxmlformats.org/officeDocument/2006/relationships/image" Target="../media/image12.emf"/><Relationship Id="rId6" Type="http://schemas.openxmlformats.org/officeDocument/2006/relationships/image" Target="../media/image13.emf"/><Relationship Id="rId7"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5795" y="2463528"/>
            <a:ext cx="6715547" cy="1646302"/>
          </a:xfrm>
        </p:spPr>
        <p:txBody>
          <a:bodyPr/>
          <a:lstStyle/>
          <a:p>
            <a:pPr algn="ctr"/>
            <a:r>
              <a:rPr lang="en-US" sz="4800" dirty="0"/>
              <a:t>Inferring tumor clonal evolution utilizing population genetics</a:t>
            </a:r>
          </a:p>
        </p:txBody>
      </p:sp>
      <p:sp>
        <p:nvSpPr>
          <p:cNvPr id="3" name="Subtitle 2"/>
          <p:cNvSpPr>
            <a:spLocks noGrp="1"/>
          </p:cNvSpPr>
          <p:nvPr>
            <p:ph type="subTitle" idx="1"/>
          </p:nvPr>
        </p:nvSpPr>
        <p:spPr>
          <a:xfrm>
            <a:off x="1130595" y="4837937"/>
            <a:ext cx="5825202" cy="1208901"/>
          </a:xfrm>
        </p:spPr>
        <p:txBody>
          <a:bodyPr>
            <a:normAutofit/>
          </a:bodyPr>
          <a:lstStyle/>
          <a:p>
            <a:pPr algn="ctr"/>
            <a:r>
              <a:rPr lang="ja-JP" altLang="en-US" sz="3200"/>
              <a:t>木立研究室</a:t>
            </a:r>
            <a:endParaRPr lang="en-US" altLang="ja-JP" sz="3200" dirty="0"/>
          </a:p>
          <a:p>
            <a:pPr algn="ctr"/>
            <a:r>
              <a:rPr lang="ja-JP" altLang="en-US" sz="3200"/>
              <a:t>今田雄太郎</a:t>
            </a:r>
            <a:endParaRPr lang="en-US" sz="3200" dirty="0"/>
          </a:p>
        </p:txBody>
      </p:sp>
    </p:spTree>
    <p:extLst>
      <p:ext uri="{BB962C8B-B14F-4D97-AF65-F5344CB8AC3E}">
        <p14:creationId xmlns:p14="http://schemas.microsoft.com/office/powerpoint/2010/main" val="6911376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II</a:t>
            </a:r>
            <a:endParaRPr lang="en-US" dirty="0"/>
          </a:p>
        </p:txBody>
      </p:sp>
      <p:sp>
        <p:nvSpPr>
          <p:cNvPr id="3" name="Content Placeholder 2"/>
          <p:cNvSpPr>
            <a:spLocks noGrp="1"/>
          </p:cNvSpPr>
          <p:nvPr>
            <p:ph idx="1"/>
          </p:nvPr>
        </p:nvSpPr>
        <p:spPr>
          <a:xfrm>
            <a:off x="5151279" y="2069156"/>
            <a:ext cx="3888786" cy="3880773"/>
          </a:xfrm>
          <a:solidFill>
            <a:schemeClr val="bg1"/>
          </a:solidFill>
        </p:spPr>
        <p:txBody>
          <a:bodyPr/>
          <a:lstStyle/>
          <a:p>
            <a:r>
              <a:rPr lang="ja-JP" altLang="en-US" dirty="0" smtClean="0"/>
              <a:t>部分型の誕生時刻が早いほど、部分型内部で起こった変異は集団内に固定しやすい。</a:t>
            </a:r>
            <a:endParaRPr lang="en-US" altLang="ja-JP" dirty="0" smtClean="0"/>
          </a:p>
          <a:p>
            <a:endParaRPr lang="en-US" altLang="ja-JP" dirty="0" smtClean="0"/>
          </a:p>
          <a:p>
            <a:r>
              <a:rPr lang="ja-JP" altLang="en-US" dirty="0" smtClean="0"/>
              <a:t>この関係を逆に利用</a:t>
            </a:r>
            <a:endParaRPr lang="en-US" altLang="ja-JP" dirty="0"/>
          </a:p>
          <a:p>
            <a:pPr marL="457200" lvl="1" indent="0">
              <a:buNone/>
            </a:pPr>
            <a:r>
              <a:rPr lang="ja-JP" altLang="en-US" sz="1800" dirty="0" smtClean="0"/>
              <a:t>観測される変異アレル頻度分布</a:t>
            </a:r>
            <a:endParaRPr lang="en-US" altLang="ja-JP" sz="1800" dirty="0" smtClean="0"/>
          </a:p>
          <a:p>
            <a:pPr marL="457200" lvl="1" indent="0">
              <a:buNone/>
            </a:pPr>
            <a:endParaRPr lang="en-US" dirty="0"/>
          </a:p>
          <a:p>
            <a:pPr marL="457200" lvl="1" indent="0">
              <a:buNone/>
            </a:pPr>
            <a:r>
              <a:rPr lang="ja-JP" altLang="en-US" sz="1800" dirty="0" smtClean="0"/>
              <a:t>各部分型の誕生時刻を最尤推定</a:t>
            </a:r>
            <a:endParaRPr lang="en-US" sz="1800" dirty="0"/>
          </a:p>
        </p:txBody>
      </p:sp>
      <p:sp>
        <p:nvSpPr>
          <p:cNvPr id="5" name="Down Arrow 4"/>
          <p:cNvSpPr/>
          <p:nvPr/>
        </p:nvSpPr>
        <p:spPr>
          <a:xfrm>
            <a:off x="7002339" y="4178064"/>
            <a:ext cx="358588" cy="376517"/>
          </a:xfrm>
          <a:prstGeom prst="down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73907"/>
            <a:ext cx="2988000" cy="2988000"/>
          </a:xfrm>
          <a:prstGeom prst="rect">
            <a:avLst/>
          </a:prstGeom>
          <a:solidFill>
            <a:schemeClr val="bg1"/>
          </a:solidFill>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367" y="1930400"/>
            <a:ext cx="3960905" cy="132030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3789" y="2873907"/>
            <a:ext cx="2988000" cy="2988000"/>
          </a:xfrm>
          <a:prstGeom prst="rect">
            <a:avLst/>
          </a:prstGeom>
        </p:spPr>
      </p:pic>
      <p:sp>
        <p:nvSpPr>
          <p:cNvPr id="11" name="Oval 10"/>
          <p:cNvSpPr/>
          <p:nvPr/>
        </p:nvSpPr>
        <p:spPr>
          <a:xfrm>
            <a:off x="1285697" y="4290423"/>
            <a:ext cx="704335" cy="8747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101882" y="4666940"/>
            <a:ext cx="470118" cy="4981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76150" y="3824877"/>
            <a:ext cx="1800493" cy="369332"/>
          </a:xfrm>
          <a:prstGeom prst="rect">
            <a:avLst/>
          </a:prstGeom>
          <a:noFill/>
        </p:spPr>
        <p:txBody>
          <a:bodyPr wrap="none" rtlCol="0">
            <a:spAutoFit/>
          </a:bodyPr>
          <a:lstStyle/>
          <a:p>
            <a:r>
              <a:rPr lang="ja-JP" altLang="en-US" dirty="0" smtClean="0"/>
              <a:t>固定化率が高い</a:t>
            </a:r>
            <a:endParaRPr lang="en-US" dirty="0"/>
          </a:p>
        </p:txBody>
      </p:sp>
      <p:cxnSp>
        <p:nvCxnSpPr>
          <p:cNvPr id="17" name="Straight Arrow Connector 16"/>
          <p:cNvCxnSpPr/>
          <p:nvPr/>
        </p:nvCxnSpPr>
        <p:spPr>
          <a:xfrm flipH="1">
            <a:off x="1725353" y="4135582"/>
            <a:ext cx="200429" cy="154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569939" y="4152204"/>
            <a:ext cx="1800493" cy="369332"/>
          </a:xfrm>
          <a:prstGeom prst="rect">
            <a:avLst/>
          </a:prstGeom>
          <a:noFill/>
        </p:spPr>
        <p:txBody>
          <a:bodyPr wrap="none" rtlCol="0">
            <a:spAutoFit/>
          </a:bodyPr>
          <a:lstStyle/>
          <a:p>
            <a:r>
              <a:rPr lang="ja-JP" altLang="en-US" dirty="0" smtClean="0"/>
              <a:t>固定化率が低い</a:t>
            </a:r>
            <a:endParaRPr lang="en-US" dirty="0"/>
          </a:p>
        </p:txBody>
      </p:sp>
      <p:cxnSp>
        <p:nvCxnSpPr>
          <p:cNvPr id="19" name="Straight Arrow Connector 18"/>
          <p:cNvCxnSpPr/>
          <p:nvPr/>
        </p:nvCxnSpPr>
        <p:spPr>
          <a:xfrm flipH="1">
            <a:off x="4419142" y="4462909"/>
            <a:ext cx="200429" cy="154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264120" y="2952571"/>
            <a:ext cx="0" cy="7580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725353" y="2573557"/>
            <a:ext cx="0" cy="11370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510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III</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696304"/>
            <a:ext cx="3024000" cy="3024000"/>
          </a:xfrm>
          <a:solidFill>
            <a:schemeClr val="bg1"/>
          </a:solidFill>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6781" y="3696304"/>
            <a:ext cx="3024000" cy="3024000"/>
          </a:xfrm>
          <a:prstGeom prst="rect">
            <a:avLst/>
          </a:prstGeom>
          <a:solidFill>
            <a:schemeClr val="bg1"/>
          </a:solidFill>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8412" y="3695510"/>
            <a:ext cx="3025588" cy="3025588"/>
          </a:xfrm>
          <a:prstGeom prst="rect">
            <a:avLst/>
          </a:prstGeom>
          <a:solidFill>
            <a:schemeClr val="bg1"/>
          </a:solidFill>
        </p:spPr>
      </p:pic>
      <p:sp>
        <p:nvSpPr>
          <p:cNvPr id="7" name="Content Placeholder 2"/>
          <p:cNvSpPr txBox="1">
            <a:spLocks/>
          </p:cNvSpPr>
          <p:nvPr/>
        </p:nvSpPr>
        <p:spPr>
          <a:xfrm>
            <a:off x="609598" y="1482160"/>
            <a:ext cx="7808261" cy="2081312"/>
          </a:xfrm>
          <a:prstGeom prst="rect">
            <a:avLst/>
          </a:prstGeom>
          <a:solidFill>
            <a:schemeClr val="bg1"/>
          </a:solidFill>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ja-JP" altLang="en-US" dirty="0" smtClean="0"/>
              <a:t>実際に観測される変異アレル頻度</a:t>
            </a:r>
            <a:r>
              <a:rPr lang="ja-JP" altLang="en-US" dirty="0" smtClean="0"/>
              <a:t>分布</a:t>
            </a:r>
            <a:endParaRPr lang="en-US" altLang="ja-JP" dirty="0" smtClean="0"/>
          </a:p>
          <a:p>
            <a:pPr marL="0" indent="0">
              <a:buNone/>
            </a:pPr>
            <a:r>
              <a:rPr lang="en-US" altLang="ja-JP" dirty="0" smtClean="0"/>
              <a:t>	</a:t>
            </a:r>
            <a:r>
              <a:rPr lang="ja-JP" altLang="en-US" dirty="0" smtClean="0"/>
              <a:t>ー</a:t>
            </a:r>
            <a:r>
              <a:rPr lang="en-US" altLang="ja-JP" dirty="0" smtClean="0"/>
              <a:t> </a:t>
            </a:r>
            <a:r>
              <a:rPr lang="ja-JP" altLang="en-US" dirty="0" smtClean="0"/>
              <a:t>部分型</a:t>
            </a:r>
            <a:r>
              <a:rPr lang="en-US" altLang="ja-JP" dirty="0" smtClean="0"/>
              <a:t>1</a:t>
            </a:r>
            <a:r>
              <a:rPr lang="ja-JP" altLang="en-US" dirty="0" smtClean="0"/>
              <a:t>と</a:t>
            </a:r>
            <a:r>
              <a:rPr lang="en-US" altLang="ja-JP" dirty="0" smtClean="0"/>
              <a:t>2</a:t>
            </a:r>
            <a:r>
              <a:rPr lang="ja-JP" altLang="en-US" dirty="0" smtClean="0"/>
              <a:t>の変異アレル</a:t>
            </a:r>
            <a:r>
              <a:rPr lang="ja-JP" altLang="en-US" dirty="0" smtClean="0"/>
              <a:t>頻度分布の重ね合わせ</a:t>
            </a:r>
            <a:endParaRPr lang="en-US" altLang="ja-JP" dirty="0" smtClean="0"/>
          </a:p>
          <a:p>
            <a:r>
              <a:rPr lang="ja-JP" altLang="en-US" dirty="0" smtClean="0"/>
              <a:t>各部分型</a:t>
            </a:r>
            <a:r>
              <a:rPr lang="ja-JP" altLang="en-US" dirty="0"/>
              <a:t>の変異アレル頻度分布の重ね合わせで</a:t>
            </a:r>
            <a:r>
              <a:rPr lang="ja-JP" altLang="en-US" dirty="0" smtClean="0"/>
              <a:t>、</a:t>
            </a:r>
            <a:r>
              <a:rPr lang="ja-JP" altLang="en-US" dirty="0"/>
              <a:t>観測された変異アレル頻度</a:t>
            </a:r>
            <a:r>
              <a:rPr lang="ja-JP" altLang="en-US" dirty="0" smtClean="0"/>
              <a:t>分布が実現されるような誕生時刻</a:t>
            </a:r>
            <a:r>
              <a:rPr lang="en-US" altLang="ja-JP" dirty="0" smtClean="0"/>
              <a:t>t, </a:t>
            </a:r>
            <a:r>
              <a:rPr lang="ja-JP" altLang="en-US" dirty="0" smtClean="0"/>
              <a:t>構成比</a:t>
            </a:r>
            <a:r>
              <a:rPr lang="en-US" altLang="ja-JP" dirty="0" smtClean="0"/>
              <a:t>n</a:t>
            </a:r>
            <a:r>
              <a:rPr lang="ja-JP" altLang="en-US" dirty="0" smtClean="0"/>
              <a:t>のパラメータを</a:t>
            </a:r>
            <a:r>
              <a:rPr lang="ja-JP" altLang="en-US" dirty="0" smtClean="0"/>
              <a:t>推定</a:t>
            </a:r>
            <a:endParaRPr lang="en-US" altLang="ja-JP" dirty="0" smtClean="0"/>
          </a:p>
          <a:p>
            <a:r>
              <a:rPr lang="ja-JP" altLang="en-US" dirty="0" smtClean="0"/>
              <a:t>固定化した変異アレルのピーク</a:t>
            </a:r>
            <a:endParaRPr lang="en-US" altLang="ja-JP" dirty="0" smtClean="0"/>
          </a:p>
          <a:p>
            <a:pPr marL="0" indent="0">
              <a:buNone/>
            </a:pPr>
            <a:r>
              <a:rPr lang="en-US" altLang="ja-JP" dirty="0" smtClean="0"/>
              <a:t>	</a:t>
            </a:r>
            <a:r>
              <a:rPr lang="ja-JP" altLang="en-US" dirty="0" smtClean="0"/>
              <a:t>ー</a:t>
            </a:r>
            <a:r>
              <a:rPr lang="en-US" altLang="ja-JP" dirty="0" smtClean="0"/>
              <a:t> </a:t>
            </a:r>
            <a:r>
              <a:rPr lang="ja-JP" altLang="en-US" dirty="0" smtClean="0"/>
              <a:t>各部分型の</a:t>
            </a:r>
            <a:r>
              <a:rPr lang="ja-JP" altLang="en-US" dirty="0" smtClean="0">
                <a:solidFill>
                  <a:srgbClr val="FF0000"/>
                </a:solidFill>
              </a:rPr>
              <a:t>存在比の情報</a:t>
            </a:r>
            <a:r>
              <a:rPr lang="ja-JP" altLang="en-US" dirty="0" smtClean="0"/>
              <a:t>を持つ</a:t>
            </a:r>
            <a:endParaRPr lang="en-US" altLang="ja-JP" dirty="0" smtClean="0"/>
          </a:p>
        </p:txBody>
      </p:sp>
      <p:sp>
        <p:nvSpPr>
          <p:cNvPr id="8" name="TextBox 7"/>
          <p:cNvSpPr txBox="1"/>
          <p:nvPr/>
        </p:nvSpPr>
        <p:spPr>
          <a:xfrm>
            <a:off x="5823579" y="5114481"/>
            <a:ext cx="214802" cy="492443"/>
          </a:xfrm>
          <a:prstGeom prst="rect">
            <a:avLst/>
          </a:prstGeom>
          <a:noFill/>
        </p:spPr>
        <p:txBody>
          <a:bodyPr wrap="none" lIns="0" tIns="0" rIns="0" bIns="0" rtlCol="0">
            <a:spAutoFit/>
          </a:bodyPr>
          <a:lstStyle/>
          <a:p>
            <a:r>
              <a:rPr lang="en-US" sz="3200" dirty="0"/>
              <a:t>+</a:t>
            </a:r>
          </a:p>
        </p:txBody>
      </p:sp>
      <p:sp>
        <p:nvSpPr>
          <p:cNvPr id="9" name="TextBox 8"/>
          <p:cNvSpPr txBox="1"/>
          <p:nvPr/>
        </p:nvSpPr>
        <p:spPr>
          <a:xfrm>
            <a:off x="2812525" y="5114482"/>
            <a:ext cx="214802" cy="492443"/>
          </a:xfrm>
          <a:prstGeom prst="rect">
            <a:avLst/>
          </a:prstGeom>
          <a:noFill/>
        </p:spPr>
        <p:txBody>
          <a:bodyPr wrap="none" lIns="0" tIns="0" rIns="0" bIns="0" rtlCol="0">
            <a:spAutoFit/>
          </a:bodyPr>
          <a:lstStyle/>
          <a:p>
            <a:r>
              <a:rPr lang="en-US" sz="3200" dirty="0" smtClean="0"/>
              <a:t>=</a:t>
            </a:r>
            <a:endParaRPr lang="en-US" sz="3200" dirty="0"/>
          </a:p>
        </p:txBody>
      </p:sp>
      <p:sp>
        <p:nvSpPr>
          <p:cNvPr id="10" name="TextBox 9"/>
          <p:cNvSpPr txBox="1"/>
          <p:nvPr/>
        </p:nvSpPr>
        <p:spPr>
          <a:xfrm>
            <a:off x="4879838" y="3346777"/>
            <a:ext cx="2635624" cy="369332"/>
          </a:xfrm>
          <a:prstGeom prst="rect">
            <a:avLst/>
          </a:prstGeom>
          <a:noFill/>
        </p:spPr>
        <p:txBody>
          <a:bodyPr wrap="square" rtlCol="0">
            <a:spAutoFit/>
          </a:bodyPr>
          <a:lstStyle/>
          <a:p>
            <a:r>
              <a:rPr lang="ja-JP" altLang="en-US" dirty="0" smtClean="0">
                <a:solidFill>
                  <a:srgbClr val="0432FF"/>
                </a:solidFill>
              </a:rPr>
              <a:t>固定化した変異アレル</a:t>
            </a:r>
            <a:endParaRPr lang="en-US" dirty="0">
              <a:solidFill>
                <a:srgbClr val="0432FF"/>
              </a:solidFill>
            </a:endParaRPr>
          </a:p>
        </p:txBody>
      </p:sp>
      <p:cxnSp>
        <p:nvCxnSpPr>
          <p:cNvPr id="16" name="Straight Arrow Connector 15"/>
          <p:cNvCxnSpPr/>
          <p:nvPr/>
        </p:nvCxnSpPr>
        <p:spPr>
          <a:xfrm flipH="1">
            <a:off x="4314919" y="3608674"/>
            <a:ext cx="1585129" cy="148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03610" y="3608674"/>
            <a:ext cx="2193108" cy="17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361700" y="3594811"/>
            <a:ext cx="3575106" cy="1474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314311" y="3608674"/>
            <a:ext cx="2622496" cy="1599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920698" y="5121680"/>
            <a:ext cx="548640" cy="9466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913716" y="5360702"/>
            <a:ext cx="504143" cy="707589"/>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801170" y="5360702"/>
            <a:ext cx="504143" cy="707589"/>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100644" y="5113158"/>
            <a:ext cx="548640" cy="9466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04440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バルクシーケンシング</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301708" y="2195792"/>
                <a:ext cx="5617036" cy="3880773"/>
              </a:xfrm>
              <a:solidFill>
                <a:schemeClr val="bg1"/>
              </a:solidFill>
            </p:spPr>
            <p:txBody>
              <a:bodyPr/>
              <a:lstStyle/>
              <a:p>
                <a:r>
                  <a:rPr lang="ja-JP" altLang="en-US" dirty="0" smtClean="0"/>
                  <a:t>変異リード</a:t>
                </a:r>
                <a14:m>
                  <m:oMath xmlns:m="http://schemas.openxmlformats.org/officeDocument/2006/math">
                    <m:sSup>
                      <m:sSupPr>
                        <m:ctrlPr>
                          <a:rPr lang="en-US" altLang="ja-JP" i="1" smtClean="0">
                            <a:latin typeface="Cambria Math" charset="0"/>
                          </a:rPr>
                        </m:ctrlPr>
                      </m:sSupPr>
                      <m:e>
                        <m:r>
                          <a:rPr lang="en-US" altLang="ja-JP" b="0" i="1" smtClean="0">
                            <a:latin typeface="Cambria Math" charset="0"/>
                          </a:rPr>
                          <m:t>𝑚</m:t>
                        </m:r>
                      </m:e>
                      <m:sup>
                        <m:r>
                          <a:rPr lang="en-US" altLang="ja-JP" b="0" i="1" smtClean="0">
                            <a:latin typeface="Cambria Math" charset="0"/>
                          </a:rPr>
                          <m:t>𝑣𝑎𝑟</m:t>
                        </m:r>
                      </m:sup>
                    </m:sSup>
                  </m:oMath>
                </a14:m>
                <a:r>
                  <a:rPr lang="ja-JP" altLang="en-US" dirty="0" smtClean="0"/>
                  <a:t>本、リファレンスリード</a:t>
                </a:r>
                <a14:m>
                  <m:oMath xmlns:m="http://schemas.openxmlformats.org/officeDocument/2006/math">
                    <m:sSup>
                      <m:sSupPr>
                        <m:ctrlPr>
                          <a:rPr lang="en-US" altLang="ja-JP" i="1">
                            <a:latin typeface="Cambria Math" charset="0"/>
                          </a:rPr>
                        </m:ctrlPr>
                      </m:sSupPr>
                      <m:e>
                        <m:r>
                          <a:rPr lang="en-US" altLang="ja-JP" i="1">
                            <a:latin typeface="Cambria Math" charset="0"/>
                          </a:rPr>
                          <m:t>𝑚</m:t>
                        </m:r>
                      </m:e>
                      <m:sup>
                        <m:r>
                          <a:rPr lang="en-US" altLang="ja-JP" b="0" i="1" smtClean="0">
                            <a:latin typeface="Cambria Math" charset="0"/>
                          </a:rPr>
                          <m:t>𝑟𝑒𝑓</m:t>
                        </m:r>
                      </m:sup>
                    </m:sSup>
                  </m:oMath>
                </a14:m>
                <a:r>
                  <a:rPr lang="ja-JP" altLang="en-US" dirty="0" smtClean="0"/>
                  <a:t>本が観測される確率</a:t>
                </a:r>
                <a:endParaRPr lang="en-US" altLang="ja-JP"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301708" y="2195792"/>
                <a:ext cx="5617036" cy="3880773"/>
              </a:xfrm>
              <a:blipFill rotWithShape="0">
                <a:blip r:embed="rId3"/>
                <a:stretch>
                  <a:fillRect l="-326" t="-314"/>
                </a:stretch>
              </a:blipFill>
            </p:spPr>
            <p:txBody>
              <a:bodyPr/>
              <a:lstStyle/>
              <a:p>
                <a:r>
                  <a:rPr lang="en-US">
                    <a:noFill/>
                  </a:rPr>
                  <a:t> </a:t>
                </a:r>
              </a:p>
            </p:txBody>
          </p:sp>
        </mc:Fallback>
      </mc:AlternateContent>
      <p:grpSp>
        <p:nvGrpSpPr>
          <p:cNvPr id="25" name="Group 24"/>
          <p:cNvGrpSpPr/>
          <p:nvPr/>
        </p:nvGrpSpPr>
        <p:grpSpPr>
          <a:xfrm>
            <a:off x="929045" y="3662004"/>
            <a:ext cx="1125571" cy="1174376"/>
            <a:chOff x="140625" y="1902854"/>
            <a:chExt cx="3307977" cy="3451412"/>
          </a:xfrm>
        </p:grpSpPr>
        <p:sp>
          <p:nvSpPr>
            <p:cNvPr id="22" name="Oval 21"/>
            <p:cNvSpPr/>
            <p:nvPr/>
          </p:nvSpPr>
          <p:spPr>
            <a:xfrm>
              <a:off x="140625" y="1902854"/>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1030942" y="2026024"/>
              <a:ext cx="1264023" cy="1264023"/>
              <a:chOff x="1030942" y="2026024"/>
              <a:chExt cx="1264023" cy="1264023"/>
            </a:xfrm>
          </p:grpSpPr>
          <p:sp>
            <p:nvSpPr>
              <p:cNvPr id="6" name="Oval 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9" name="Rectangle 8"/>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15" name="Group 14"/>
            <p:cNvGrpSpPr/>
            <p:nvPr/>
          </p:nvGrpSpPr>
          <p:grpSpPr>
            <a:xfrm>
              <a:off x="551328" y="3514165"/>
              <a:ext cx="1264023" cy="1264023"/>
              <a:chOff x="1030942" y="2026024"/>
              <a:chExt cx="1264023" cy="1264023"/>
            </a:xfrm>
          </p:grpSpPr>
          <p:sp>
            <p:nvSpPr>
              <p:cNvPr id="16" name="Oval 1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18" name="Rectangle 17"/>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19" name="5-Point Star 18"/>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mc:Choice xmlns:a14="http://schemas.microsoft.com/office/drawing/2010/main" Requires="a14">
          <p:sp>
            <p:nvSpPr>
              <p:cNvPr id="24" name="TextBox 23"/>
              <p:cNvSpPr txBox="1"/>
              <p:nvPr/>
            </p:nvSpPr>
            <p:spPr>
              <a:xfrm>
                <a:off x="201116" y="5287339"/>
                <a:ext cx="5487507" cy="1477328"/>
              </a:xfrm>
              <a:prstGeom prst="rect">
                <a:avLst/>
              </a:prstGeom>
              <a:noFill/>
            </p:spPr>
            <p:txBody>
              <a:bodyPr wrap="square" rtlCol="0">
                <a:spAutoFit/>
              </a:bodyPr>
              <a:lstStyle/>
              <a:p>
                <a:r>
                  <a:rPr lang="ja-JP" altLang="en-US" dirty="0" smtClean="0"/>
                  <a:t>部分型</a:t>
                </a:r>
                <a:r>
                  <a:rPr lang="en-US" altLang="ja-JP" dirty="0" smtClean="0"/>
                  <a:t>1</a:t>
                </a:r>
                <a:r>
                  <a:rPr lang="ja-JP" altLang="en-US" dirty="0" smtClean="0"/>
                  <a:t>の変異アレル頻度</a:t>
                </a:r>
                <a:r>
                  <a:rPr lang="en-US" altLang="ja-JP" dirty="0" smtClean="0"/>
                  <a:t> </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𝑥</m:t>
                        </m:r>
                      </m:e>
                      <m:sub>
                        <m:r>
                          <a:rPr lang="en-US" altLang="ja-JP" b="0" i="1" smtClean="0">
                            <a:latin typeface="Cambria Math" charset="0"/>
                          </a:rPr>
                          <m:t>1</m:t>
                        </m:r>
                      </m:sub>
                    </m:sSub>
                    <m:r>
                      <a:rPr lang="en-US" altLang="ja-JP" i="1" smtClean="0">
                        <a:latin typeface="Cambria Math" charset="0"/>
                      </a:rPr>
                      <m:t>= 1/</m:t>
                    </m:r>
                    <m:r>
                      <a:rPr lang="en-US" altLang="ja-JP" b="0" i="1" smtClean="0">
                        <a:latin typeface="Cambria Math" charset="0"/>
                      </a:rPr>
                      <m:t>6</m:t>
                    </m:r>
                    <m:r>
                      <a:rPr lang="en-US" altLang="ja-JP" i="1" smtClean="0">
                        <a:latin typeface="Cambria Math" charset="0"/>
                      </a:rPr>
                      <m:t> </m:t>
                    </m:r>
                  </m:oMath>
                </a14:m>
                <a:endParaRPr lang="en-US" altLang="ja-JP" dirty="0" smtClean="0"/>
              </a:p>
              <a:p>
                <a:r>
                  <a:rPr lang="ja-JP" altLang="en-US" dirty="0" smtClean="0"/>
                  <a:t>部分型</a:t>
                </a:r>
                <a:r>
                  <a:rPr lang="en-US" altLang="ja-JP" dirty="0" smtClean="0"/>
                  <a:t>2</a:t>
                </a:r>
                <a:r>
                  <a:rPr lang="ja-JP" altLang="en-US" dirty="0" smtClean="0"/>
                  <a:t>の変異</a:t>
                </a:r>
                <a:r>
                  <a:rPr lang="ja-JP" altLang="en-US" dirty="0" smtClean="0"/>
                  <a:t>アレル</a:t>
                </a:r>
                <a:r>
                  <a:rPr lang="ja-JP" altLang="en-US" dirty="0" smtClean="0"/>
                  <a:t>頻度</a:t>
                </a:r>
                <a:r>
                  <a:rPr lang="en-US" altLang="ja-JP" dirty="0" smtClean="0"/>
                  <a:t> </a:t>
                </a:r>
                <a14:m>
                  <m:oMath xmlns:m="http://schemas.openxmlformats.org/officeDocument/2006/math">
                    <m:sSub>
                      <m:sSubPr>
                        <m:ctrlPr>
                          <a:rPr lang="en-US" altLang="ja-JP" i="1" smtClean="0">
                            <a:latin typeface="Cambria Math" charset="0"/>
                          </a:rPr>
                        </m:ctrlPr>
                      </m:sSubPr>
                      <m:e>
                        <m:r>
                          <a:rPr lang="en-US" altLang="ja-JP" i="1">
                            <a:latin typeface="Cambria Math" charset="0"/>
                          </a:rPr>
                          <m:t>𝑥</m:t>
                        </m:r>
                      </m:e>
                      <m:sub>
                        <m:r>
                          <a:rPr lang="en-US" altLang="ja-JP" b="0" i="1" smtClean="0">
                            <a:latin typeface="Cambria Math" charset="0"/>
                          </a:rPr>
                          <m:t>2</m:t>
                        </m:r>
                      </m:sub>
                    </m:sSub>
                    <m:r>
                      <a:rPr lang="en-US" altLang="ja-JP" i="1">
                        <a:latin typeface="Cambria Math" charset="0"/>
                      </a:rPr>
                      <m:t>= </m:t>
                    </m:r>
                    <m:r>
                      <a:rPr lang="en-US" altLang="ja-JP" i="1" smtClean="0">
                        <a:latin typeface="Cambria Math" charset="0"/>
                      </a:rPr>
                      <m:t>1</m:t>
                    </m:r>
                    <m:r>
                      <a:rPr lang="en-US" altLang="ja-JP" b="0" i="1" smtClean="0">
                        <a:latin typeface="Cambria Math" charset="0"/>
                      </a:rPr>
                      <m:t>/2</m:t>
                    </m:r>
                  </m:oMath>
                </a14:m>
                <a:endParaRPr lang="en-US" altLang="ja-JP" dirty="0" smtClean="0"/>
              </a:p>
              <a:p>
                <a:endParaRPr lang="en-US" altLang="ja-JP" dirty="0" smtClean="0"/>
              </a:p>
              <a:p>
                <a:endParaRPr lang="en-US" altLang="ja-JP" dirty="0" smtClean="0"/>
              </a:p>
              <a:p>
                <a:endParaRPr lang="en-US" dirty="0"/>
              </a:p>
            </p:txBody>
          </p:sp>
        </mc:Choice>
        <mc:Fallback>
          <p:sp>
            <p:nvSpPr>
              <p:cNvPr id="24" name="TextBox 23"/>
              <p:cNvSpPr txBox="1">
                <a:spLocks noRot="1" noChangeAspect="1" noMove="1" noResize="1" noEditPoints="1" noAdjustHandles="1" noChangeArrowheads="1" noChangeShapeType="1" noTextEdit="1"/>
              </p:cNvSpPr>
              <p:nvPr/>
            </p:nvSpPr>
            <p:spPr>
              <a:xfrm>
                <a:off x="201116" y="5287339"/>
                <a:ext cx="5487507" cy="1477328"/>
              </a:xfrm>
              <a:prstGeom prst="rect">
                <a:avLst/>
              </a:prstGeom>
              <a:blipFill rotWithShape="0">
                <a:blip r:embed="rId4"/>
                <a:stretch>
                  <a:fillRect l="-1000" t="-24691"/>
                </a:stretch>
              </a:blipFill>
            </p:spPr>
            <p:txBody>
              <a:bodyPr/>
              <a:lstStyle/>
              <a:p>
                <a:r>
                  <a:rPr lang="en-US">
                    <a:noFill/>
                  </a:rPr>
                  <a:t> </a:t>
                </a:r>
              </a:p>
            </p:txBody>
          </p:sp>
        </mc:Fallback>
      </mc:AlternateContent>
      <p:grpSp>
        <p:nvGrpSpPr>
          <p:cNvPr id="26" name="Group 25"/>
          <p:cNvGrpSpPr/>
          <p:nvPr/>
        </p:nvGrpSpPr>
        <p:grpSpPr>
          <a:xfrm>
            <a:off x="1359141" y="2171946"/>
            <a:ext cx="1125571" cy="1174376"/>
            <a:chOff x="161362" y="1810871"/>
            <a:chExt cx="3307977" cy="3451412"/>
          </a:xfrm>
        </p:grpSpPr>
        <p:sp>
          <p:nvSpPr>
            <p:cNvPr id="27" name="Oval 26"/>
            <p:cNvSpPr/>
            <p:nvPr/>
          </p:nvSpPr>
          <p:spPr>
            <a:xfrm>
              <a:off x="161362" y="1810871"/>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p:cNvGrpSpPr/>
            <p:nvPr/>
          </p:nvGrpSpPr>
          <p:grpSpPr>
            <a:xfrm>
              <a:off x="1030942" y="2026024"/>
              <a:ext cx="1264023" cy="1264023"/>
              <a:chOff x="1030942" y="2026024"/>
              <a:chExt cx="1264023" cy="1264023"/>
            </a:xfrm>
          </p:grpSpPr>
          <p:sp>
            <p:nvSpPr>
              <p:cNvPr id="42" name="Oval 41"/>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4" name="Rectangle 43"/>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32" name="Group 31"/>
            <p:cNvGrpSpPr/>
            <p:nvPr/>
          </p:nvGrpSpPr>
          <p:grpSpPr>
            <a:xfrm>
              <a:off x="1940856" y="3101789"/>
              <a:ext cx="1264023" cy="1264023"/>
              <a:chOff x="1030942" y="2026024"/>
              <a:chExt cx="1264023" cy="1264023"/>
            </a:xfrm>
          </p:grpSpPr>
          <p:sp>
            <p:nvSpPr>
              <p:cNvPr id="39" name="Oval 38"/>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1" name="Rectangle 40"/>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33" name="Group 32"/>
            <p:cNvGrpSpPr/>
            <p:nvPr/>
          </p:nvGrpSpPr>
          <p:grpSpPr>
            <a:xfrm>
              <a:off x="551328" y="3514165"/>
              <a:ext cx="1264023" cy="1264023"/>
              <a:chOff x="1030942" y="2026024"/>
              <a:chExt cx="1264023" cy="1264023"/>
            </a:xfrm>
          </p:grpSpPr>
          <p:sp>
            <p:nvSpPr>
              <p:cNvPr id="36" name="Oval 3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38" name="Rectangle 37"/>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34" name="5-Point Star 33"/>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p:cNvSpPr txBox="1"/>
          <p:nvPr/>
        </p:nvSpPr>
        <p:spPr>
          <a:xfrm>
            <a:off x="900379" y="3372323"/>
            <a:ext cx="2226892" cy="369332"/>
          </a:xfrm>
          <a:prstGeom prst="rect">
            <a:avLst/>
          </a:prstGeom>
          <a:noFill/>
        </p:spPr>
        <p:txBody>
          <a:bodyPr wrap="none" rtlCol="0">
            <a:spAutoFit/>
          </a:bodyPr>
          <a:lstStyle/>
          <a:p>
            <a:r>
              <a:rPr lang="ja-JP" altLang="en-US" smtClean="0"/>
              <a:t>部分型</a:t>
            </a:r>
            <a:r>
              <a:rPr lang="en-US" altLang="ja-JP" dirty="0"/>
              <a:t>2</a:t>
            </a:r>
            <a:r>
              <a:rPr lang="en-US" altLang="ja-JP" dirty="0" smtClean="0"/>
              <a:t>: </a:t>
            </a:r>
            <a:r>
              <a:rPr lang="ja-JP" altLang="en-US" smtClean="0"/>
              <a:t>構成比</a:t>
            </a:r>
            <a:r>
              <a:rPr lang="en-US" altLang="ja-JP" dirty="0" smtClean="0"/>
              <a:t>40%</a:t>
            </a:r>
            <a:endParaRPr lang="en-US" dirty="0"/>
          </a:p>
        </p:txBody>
      </p:sp>
      <p:sp>
        <p:nvSpPr>
          <p:cNvPr id="45" name="TextBox 44"/>
          <p:cNvSpPr txBox="1"/>
          <p:nvPr/>
        </p:nvSpPr>
        <p:spPr>
          <a:xfrm>
            <a:off x="900379" y="1854591"/>
            <a:ext cx="2226892" cy="369332"/>
          </a:xfrm>
          <a:prstGeom prst="rect">
            <a:avLst/>
          </a:prstGeom>
          <a:noFill/>
        </p:spPr>
        <p:txBody>
          <a:bodyPr wrap="none" rtlCol="0">
            <a:spAutoFit/>
          </a:bodyPr>
          <a:lstStyle/>
          <a:p>
            <a:r>
              <a:rPr lang="ja-JP" altLang="en-US" smtClean="0"/>
              <a:t>部分型</a:t>
            </a:r>
            <a:r>
              <a:rPr lang="en-US" altLang="ja-JP" dirty="0"/>
              <a:t>1</a:t>
            </a:r>
            <a:r>
              <a:rPr lang="en-US" altLang="ja-JP" dirty="0" smtClean="0"/>
              <a:t>: </a:t>
            </a:r>
            <a:r>
              <a:rPr lang="ja-JP" altLang="en-US" dirty="0" smtClean="0"/>
              <a:t>構成比</a:t>
            </a:r>
            <a:r>
              <a:rPr lang="en-US" altLang="ja-JP" dirty="0" smtClean="0"/>
              <a:t>60%</a:t>
            </a:r>
            <a:endParaRPr lang="en-US" dirty="0"/>
          </a:p>
        </p:txBody>
      </p:sp>
      <p:sp>
        <p:nvSpPr>
          <p:cNvPr id="21" name="Freeform 20"/>
          <p:cNvSpPr/>
          <p:nvPr/>
        </p:nvSpPr>
        <p:spPr>
          <a:xfrm>
            <a:off x="422779" y="1427161"/>
            <a:ext cx="2841121" cy="3691575"/>
          </a:xfrm>
          <a:custGeom>
            <a:avLst/>
            <a:gdLst>
              <a:gd name="connsiteX0" fmla="*/ 2938986 w 3489776"/>
              <a:gd name="connsiteY0" fmla="*/ 276133 h 3691575"/>
              <a:gd name="connsiteX1" fmla="*/ 3467903 w 3489776"/>
              <a:gd name="connsiteY1" fmla="*/ 1477404 h 3691575"/>
              <a:gd name="connsiteX2" fmla="*/ 3306539 w 3489776"/>
              <a:gd name="connsiteY2" fmla="*/ 2597992 h 3691575"/>
              <a:gd name="connsiteX3" fmla="*/ 2562468 w 3489776"/>
              <a:gd name="connsiteY3" fmla="*/ 3539286 h 3691575"/>
              <a:gd name="connsiteX4" fmla="*/ 231645 w 3489776"/>
              <a:gd name="connsiteY4" fmla="*/ 3422745 h 3691575"/>
              <a:gd name="connsiteX5" fmla="*/ 213715 w 3489776"/>
              <a:gd name="connsiteY5" fmla="*/ 1002274 h 3691575"/>
              <a:gd name="connsiteX6" fmla="*/ 1379127 w 3489776"/>
              <a:gd name="connsiteY6" fmla="*/ 52015 h 3691575"/>
              <a:gd name="connsiteX7" fmla="*/ 2938986 w 3489776"/>
              <a:gd name="connsiteY7" fmla="*/ 276133 h 369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9776" h="3691575">
                <a:moveTo>
                  <a:pt x="2938986" y="276133"/>
                </a:moveTo>
                <a:cubicBezTo>
                  <a:pt x="3287115" y="513698"/>
                  <a:pt x="3406644" y="1090428"/>
                  <a:pt x="3467903" y="1477404"/>
                </a:cubicBezTo>
                <a:cubicBezTo>
                  <a:pt x="3529162" y="1864381"/>
                  <a:pt x="3457445" y="2254345"/>
                  <a:pt x="3306539" y="2597992"/>
                </a:cubicBezTo>
                <a:cubicBezTo>
                  <a:pt x="3155633" y="2941639"/>
                  <a:pt x="3074950" y="3401827"/>
                  <a:pt x="2562468" y="3539286"/>
                </a:cubicBezTo>
                <a:cubicBezTo>
                  <a:pt x="2049986" y="3676745"/>
                  <a:pt x="623104" y="3845580"/>
                  <a:pt x="231645" y="3422745"/>
                </a:cubicBezTo>
                <a:cubicBezTo>
                  <a:pt x="-159814" y="2999910"/>
                  <a:pt x="22468" y="1564062"/>
                  <a:pt x="213715" y="1002274"/>
                </a:cubicBezTo>
                <a:cubicBezTo>
                  <a:pt x="404962" y="440486"/>
                  <a:pt x="926409" y="177521"/>
                  <a:pt x="1379127" y="52015"/>
                </a:cubicBezTo>
                <a:cubicBezTo>
                  <a:pt x="1831845" y="-73491"/>
                  <a:pt x="2590857" y="38568"/>
                  <a:pt x="2938986" y="27613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5-Point Star 46"/>
          <p:cNvSpPr/>
          <p:nvPr/>
        </p:nvSpPr>
        <p:spPr>
          <a:xfrm>
            <a:off x="1407376" y="3793899"/>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p:cNvGrpSpPr/>
          <p:nvPr/>
        </p:nvGrpSpPr>
        <p:grpSpPr>
          <a:xfrm>
            <a:off x="4572000" y="3181604"/>
            <a:ext cx="4352153" cy="1180833"/>
            <a:chOff x="4181868" y="3969534"/>
            <a:chExt cx="4352153" cy="1180833"/>
          </a:xfrm>
        </p:grpSpPr>
        <p:sp>
          <p:nvSpPr>
            <p:cNvPr id="7" name="TextBox 6"/>
            <p:cNvSpPr txBox="1"/>
            <p:nvPr/>
          </p:nvSpPr>
          <p:spPr>
            <a:xfrm>
              <a:off x="4181868" y="4504036"/>
              <a:ext cx="4352153" cy="646331"/>
            </a:xfrm>
            <a:prstGeom prst="rect">
              <a:avLst/>
            </a:prstGeom>
            <a:noFill/>
          </p:spPr>
          <p:txBody>
            <a:bodyPr wrap="none" rtlCol="0">
              <a:spAutoFit/>
            </a:bodyPr>
            <a:lstStyle/>
            <a:p>
              <a:r>
                <a:rPr lang="ja-JP" altLang="en-US" dirty="0" smtClean="0">
                  <a:solidFill>
                    <a:srgbClr val="0432FF"/>
                  </a:solidFill>
                </a:rPr>
                <a:t>先の</a:t>
              </a:r>
              <a:r>
                <a:rPr lang="en-US" dirty="0" smtClean="0">
                  <a:solidFill>
                    <a:srgbClr val="0432FF"/>
                  </a:solidFill>
                </a:rPr>
                <a:t>Wright-Fisher model</a:t>
              </a:r>
              <a:r>
                <a:rPr lang="ja-JP" altLang="en-US" dirty="0" smtClean="0">
                  <a:solidFill>
                    <a:srgbClr val="0432FF"/>
                  </a:solidFill>
                </a:rPr>
                <a:t>から計算</a:t>
              </a:r>
              <a:r>
                <a:rPr lang="ja-JP" altLang="en-US" dirty="0" smtClean="0">
                  <a:solidFill>
                    <a:srgbClr val="0432FF"/>
                  </a:solidFill>
                </a:rPr>
                <a:t>される</a:t>
              </a:r>
              <a:endParaRPr lang="en-US" altLang="ja-JP" dirty="0" smtClean="0">
                <a:solidFill>
                  <a:srgbClr val="0432FF"/>
                </a:solidFill>
              </a:endParaRPr>
            </a:p>
            <a:p>
              <a:r>
                <a:rPr lang="ja-JP" altLang="en-US" dirty="0" smtClean="0">
                  <a:solidFill>
                    <a:srgbClr val="0432FF"/>
                  </a:solidFill>
                </a:rPr>
                <a:t>変異アレル頻度</a:t>
              </a:r>
              <a:r>
                <a:rPr lang="ja-JP" altLang="en-US" dirty="0" smtClean="0">
                  <a:solidFill>
                    <a:srgbClr val="0432FF"/>
                  </a:solidFill>
                </a:rPr>
                <a:t>分布</a:t>
              </a:r>
              <a:endParaRPr lang="en-US" altLang="ja-JP" dirty="0" smtClean="0">
                <a:solidFill>
                  <a:srgbClr val="0432FF"/>
                </a:solidFill>
              </a:endParaRPr>
            </a:p>
          </p:txBody>
        </p:sp>
        <p:cxnSp>
          <p:nvCxnSpPr>
            <p:cNvPr id="46" name="Straight Arrow Connector 45"/>
            <p:cNvCxnSpPr/>
            <p:nvPr/>
          </p:nvCxnSpPr>
          <p:spPr>
            <a:xfrm flipV="1">
              <a:off x="5974361" y="4351824"/>
              <a:ext cx="0" cy="230005"/>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283723" y="3969534"/>
              <a:ext cx="1342189" cy="37284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pic>
        <p:nvPicPr>
          <p:cNvPr id="20" name="Picture 19"/>
          <p:cNvPicPr>
            <a:picLocks noChangeAspect="1"/>
          </p:cNvPicPr>
          <p:nvPr/>
        </p:nvPicPr>
        <p:blipFill>
          <a:blip r:embed="rId5"/>
          <a:stretch>
            <a:fillRect/>
          </a:stretch>
        </p:blipFill>
        <p:spPr>
          <a:xfrm>
            <a:off x="4071307" y="4458015"/>
            <a:ext cx="4265370" cy="433504"/>
          </a:xfrm>
          <a:prstGeom prst="rect">
            <a:avLst/>
          </a:prstGeom>
        </p:spPr>
      </p:pic>
      <p:pic>
        <p:nvPicPr>
          <p:cNvPr id="51" name="Picture 50"/>
          <p:cNvPicPr>
            <a:picLocks noChangeAspect="1"/>
          </p:cNvPicPr>
          <p:nvPr/>
        </p:nvPicPr>
        <p:blipFill>
          <a:blip r:embed="rId6"/>
          <a:stretch>
            <a:fillRect/>
          </a:stretch>
        </p:blipFill>
        <p:spPr>
          <a:xfrm>
            <a:off x="3516244" y="3172164"/>
            <a:ext cx="5402500" cy="359677"/>
          </a:xfrm>
          <a:prstGeom prst="rect">
            <a:avLst/>
          </a:prstGeom>
        </p:spPr>
      </p:pic>
      <p:pic>
        <p:nvPicPr>
          <p:cNvPr id="11" name="Picture 10"/>
          <p:cNvPicPr>
            <a:picLocks noChangeAspect="1"/>
          </p:cNvPicPr>
          <p:nvPr/>
        </p:nvPicPr>
        <p:blipFill>
          <a:blip r:embed="rId7"/>
          <a:stretch>
            <a:fillRect/>
          </a:stretch>
        </p:blipFill>
        <p:spPr>
          <a:xfrm>
            <a:off x="5688623" y="5081023"/>
            <a:ext cx="1555114" cy="894608"/>
          </a:xfrm>
          <a:prstGeom prst="rect">
            <a:avLst/>
          </a:prstGeom>
        </p:spPr>
      </p:pic>
      <p:pic>
        <p:nvPicPr>
          <p:cNvPr id="12" name="Picture 11"/>
          <p:cNvPicPr>
            <a:picLocks noChangeAspect="1"/>
          </p:cNvPicPr>
          <p:nvPr/>
        </p:nvPicPr>
        <p:blipFill>
          <a:blip r:embed="rId8"/>
          <a:stretch>
            <a:fillRect/>
          </a:stretch>
        </p:blipFill>
        <p:spPr>
          <a:xfrm>
            <a:off x="929045" y="6094633"/>
            <a:ext cx="2544096" cy="270800"/>
          </a:xfrm>
          <a:prstGeom prst="rect">
            <a:avLst/>
          </a:prstGeom>
        </p:spPr>
      </p:pic>
      <mc:AlternateContent xmlns:mc="http://schemas.openxmlformats.org/markup-compatibility/2006">
        <mc:Choice xmlns:a14="http://schemas.microsoft.com/office/drawing/2010/main" Requires="a14">
          <p:sp>
            <p:nvSpPr>
              <p:cNvPr id="13" name="TextBox 12"/>
              <p:cNvSpPr txBox="1"/>
              <p:nvPr/>
            </p:nvSpPr>
            <p:spPr>
              <a:xfrm>
                <a:off x="7516867" y="5679193"/>
                <a:ext cx="1358642"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charset="0"/>
                      </a:rPr>
                      <m:t>𝐼</m:t>
                    </m:r>
                  </m:oMath>
                </a14:m>
                <a:r>
                  <a:rPr lang="en-US" dirty="0" smtClean="0"/>
                  <a:t> : </a:t>
                </a:r>
                <a:r>
                  <a:rPr lang="en-US" dirty="0"/>
                  <a:t>#</a:t>
                </a:r>
                <a:r>
                  <a:rPr lang="en-US" dirty="0" smtClean="0"/>
                  <a:t>Subtypes</a:t>
                </a:r>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7516867" y="5679193"/>
                <a:ext cx="1358642" cy="276999"/>
              </a:xfrm>
              <a:prstGeom prst="rect">
                <a:avLst/>
              </a:prstGeom>
              <a:blipFill rotWithShape="0">
                <a:blip r:embed="rId9"/>
                <a:stretch>
                  <a:fillRect l="-5830" t="-31111" r="-10762" b="-48889"/>
                </a:stretch>
              </a:blipFill>
            </p:spPr>
            <p:txBody>
              <a:bodyPr/>
              <a:lstStyle/>
              <a:p>
                <a:r>
                  <a:rPr lang="en-US">
                    <a:noFill/>
                  </a:rPr>
                  <a:t> </a:t>
                </a:r>
              </a:p>
            </p:txBody>
          </p:sp>
        </mc:Fallback>
      </mc:AlternateContent>
    </p:spTree>
    <p:extLst>
      <p:ext uri="{BB962C8B-B14F-4D97-AF65-F5344CB8AC3E}">
        <p14:creationId xmlns:p14="http://schemas.microsoft.com/office/powerpoint/2010/main" val="1797089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IV</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2567" y="2205739"/>
                <a:ext cx="6965575" cy="1910328"/>
              </a:xfrm>
            </p:spPr>
            <p:txBody>
              <a:bodyPr>
                <a:normAutofit/>
              </a:bodyPr>
              <a:lstStyle/>
              <a:p>
                <a:r>
                  <a:rPr lang="ja-JP" altLang="en-US" dirty="0" smtClean="0"/>
                  <a:t>正解の</a:t>
                </a:r>
                <a:r>
                  <a:rPr lang="ja-JP" altLang="en-US" dirty="0">
                    <a:solidFill>
                      <a:srgbClr val="FF0000"/>
                    </a:solidFill>
                  </a:rPr>
                  <a:t>誕生時刻</a:t>
                </a:r>
                <a14:m>
                  <m:oMath xmlns:m="http://schemas.openxmlformats.org/officeDocument/2006/math">
                    <m:r>
                      <a:rPr lang="en-US" altLang="ja-JP" i="1">
                        <a:solidFill>
                          <a:srgbClr val="FF0000"/>
                        </a:solidFill>
                        <a:latin typeface="Cambria Math" charset="0"/>
                      </a:rPr>
                      <m:t>𝑡</m:t>
                    </m:r>
                  </m:oMath>
                </a14:m>
                <a:r>
                  <a:rPr lang="en-US" altLang="ja-JP" dirty="0"/>
                  <a:t>, </a:t>
                </a:r>
                <a:r>
                  <a:rPr lang="ja-JP" altLang="en-US" dirty="0">
                    <a:solidFill>
                      <a:srgbClr val="FF0000"/>
                    </a:solidFill>
                  </a:rPr>
                  <a:t>構成比</a:t>
                </a:r>
                <a14:m>
                  <m:oMath xmlns:m="http://schemas.openxmlformats.org/officeDocument/2006/math">
                    <m:r>
                      <a:rPr lang="en-US" altLang="ja-JP" i="1">
                        <a:solidFill>
                          <a:srgbClr val="FF0000"/>
                        </a:solidFill>
                        <a:latin typeface="Cambria Math" charset="0"/>
                      </a:rPr>
                      <m:t>𝑛</m:t>
                    </m:r>
                  </m:oMath>
                </a14:m>
                <a:r>
                  <a:rPr lang="ja-JP" altLang="en-US" dirty="0"/>
                  <a:t>を用意</a:t>
                </a:r>
                <a:endParaRPr lang="en-US" altLang="ja-JP" dirty="0"/>
              </a:p>
              <a:p>
                <a:r>
                  <a:rPr lang="ja-JP" altLang="en-US" dirty="0"/>
                  <a:t>上記</a:t>
                </a:r>
                <a14:m>
                  <m:oMath xmlns:m="http://schemas.openxmlformats.org/officeDocument/2006/math">
                    <m:r>
                      <a:rPr lang="en-US" altLang="ja-JP" i="1">
                        <a:latin typeface="Cambria Math" charset="0"/>
                      </a:rPr>
                      <m:t>𝑡</m:t>
                    </m:r>
                    <m:r>
                      <a:rPr lang="en-US" altLang="ja-JP" i="1">
                        <a:latin typeface="Cambria Math" charset="0"/>
                      </a:rPr>
                      <m:t>, </m:t>
                    </m:r>
                    <m:r>
                      <a:rPr lang="en-US" altLang="ja-JP" i="1">
                        <a:latin typeface="Cambria Math" charset="0"/>
                      </a:rPr>
                      <m:t>𝑛</m:t>
                    </m:r>
                  </m:oMath>
                </a14:m>
                <a:r>
                  <a:rPr lang="ja-JP" altLang="en-US" dirty="0"/>
                  <a:t>に基づき計算される変異アレル頻度からリードを生成</a:t>
                </a:r>
                <a:endParaRPr lang="en-US" altLang="ja-JP" dirty="0"/>
              </a:p>
              <a:p>
                <a:r>
                  <a:rPr lang="ja-JP" altLang="en-US" dirty="0"/>
                  <a:t>生成したリードから、</a:t>
                </a:r>
                <a14:m>
                  <m:oMath xmlns:m="http://schemas.openxmlformats.org/officeDocument/2006/math">
                    <m:r>
                      <a:rPr lang="en-US" altLang="ja-JP" i="1">
                        <a:latin typeface="Cambria Math" charset="0"/>
                      </a:rPr>
                      <m:t>𝑡</m:t>
                    </m:r>
                    <m:r>
                      <a:rPr lang="en-US" altLang="ja-JP" i="1">
                        <a:latin typeface="Cambria Math" charset="0"/>
                      </a:rPr>
                      <m:t>, </m:t>
                    </m:r>
                    <m:r>
                      <a:rPr lang="en-US" altLang="ja-JP" i="1">
                        <a:latin typeface="Cambria Math" charset="0"/>
                      </a:rPr>
                      <m:t>𝑛</m:t>
                    </m:r>
                  </m:oMath>
                </a14:m>
                <a:r>
                  <a:rPr lang="ja-JP" altLang="en-US" dirty="0" smtClean="0"/>
                  <a:t>を</a:t>
                </a:r>
                <a:r>
                  <a:rPr lang="en-US" altLang="ja-JP" dirty="0" smtClean="0"/>
                  <a:t>EM</a:t>
                </a:r>
                <a:r>
                  <a:rPr lang="ja-JP" altLang="en-US" dirty="0" smtClean="0"/>
                  <a:t>アルゴリズムに</a:t>
                </a:r>
                <a:r>
                  <a:rPr lang="ja-JP" altLang="en-US" dirty="0"/>
                  <a:t>より最尤</a:t>
                </a:r>
                <a:r>
                  <a:rPr lang="ja-JP" altLang="en-US" dirty="0" smtClean="0"/>
                  <a:t>推定</a:t>
                </a:r>
                <a:endParaRPr lang="en-US" altLang="ja-JP"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2567" y="2205739"/>
                <a:ext cx="6965575" cy="1910328"/>
              </a:xfrm>
              <a:blipFill rotWithShape="0">
                <a:blip r:embed="rId3"/>
                <a:stretch>
                  <a:fillRect l="-263" t="-3195"/>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609599" y="3992303"/>
            <a:ext cx="7194176" cy="800874"/>
          </a:xfrm>
          <a:prstGeom prst="rect">
            <a:avLst/>
          </a:prstGeom>
        </p:spPr>
      </p:pic>
      <p:sp>
        <p:nvSpPr>
          <p:cNvPr id="28" name="Rectangle 27"/>
          <p:cNvSpPr/>
          <p:nvPr/>
        </p:nvSpPr>
        <p:spPr>
          <a:xfrm>
            <a:off x="3431969" y="4168238"/>
            <a:ext cx="546265" cy="40012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34" name="Straight Arrow Connector 33"/>
          <p:cNvCxnSpPr/>
          <p:nvPr/>
        </p:nvCxnSpPr>
        <p:spPr>
          <a:xfrm flipV="1">
            <a:off x="3695178" y="4568359"/>
            <a:ext cx="0" cy="288000"/>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p:cNvSpPr txBox="1"/>
              <p:nvPr/>
            </p:nvSpPr>
            <p:spPr>
              <a:xfrm>
                <a:off x="3059756" y="4915489"/>
                <a:ext cx="2213702" cy="369332"/>
              </a:xfrm>
              <a:prstGeom prst="rect">
                <a:avLst/>
              </a:prstGeom>
              <a:noFill/>
            </p:spPr>
            <p:txBody>
              <a:bodyPr wrap="square" rtlCol="0">
                <a:spAutoFit/>
              </a:bodyPr>
              <a:lstStyle/>
              <a:p>
                <a:r>
                  <a:rPr lang="ja-JP" altLang="en-US" dirty="0" smtClean="0">
                    <a:solidFill>
                      <a:srgbClr val="0432FF"/>
                    </a:solidFill>
                  </a:rPr>
                  <a:t>部分型</a:t>
                </a:r>
                <a:r>
                  <a:rPr lang="en-US" altLang="ja-JP" dirty="0" smtClean="0">
                    <a:solidFill>
                      <a:srgbClr val="0432FF"/>
                    </a:solidFill>
                  </a:rPr>
                  <a:t> </a:t>
                </a:r>
                <a14:m>
                  <m:oMath xmlns:m="http://schemas.openxmlformats.org/officeDocument/2006/math">
                    <m:sSub>
                      <m:sSubPr>
                        <m:ctrlPr>
                          <a:rPr lang="en-US" altLang="ja-JP" i="1" smtClean="0">
                            <a:solidFill>
                              <a:srgbClr val="0432FF"/>
                            </a:solidFill>
                            <a:latin typeface="Cambria Math" charset="0"/>
                          </a:rPr>
                        </m:ctrlPr>
                      </m:sSubPr>
                      <m:e>
                        <m:r>
                          <a:rPr lang="en-US" altLang="ja-JP" b="0" i="1" smtClean="0">
                            <a:solidFill>
                              <a:srgbClr val="0432FF"/>
                            </a:solidFill>
                            <a:latin typeface="Cambria Math" charset="0"/>
                          </a:rPr>
                          <m:t>𝑖</m:t>
                        </m:r>
                      </m:e>
                      <m:sub>
                        <m:r>
                          <a:rPr lang="en-US" altLang="ja-JP" b="0" i="1" smtClean="0">
                            <a:solidFill>
                              <a:srgbClr val="0432FF"/>
                            </a:solidFill>
                            <a:latin typeface="Cambria Math" charset="0"/>
                          </a:rPr>
                          <m:t>𝑘</m:t>
                        </m:r>
                      </m:sub>
                    </m:sSub>
                  </m:oMath>
                </a14:m>
                <a:r>
                  <a:rPr lang="ja-JP" altLang="en-US" dirty="0" smtClean="0">
                    <a:solidFill>
                      <a:srgbClr val="0432FF"/>
                    </a:solidFill>
                  </a:rPr>
                  <a:t>の変異率</a:t>
                </a:r>
                <a:endParaRPr lang="en-US" altLang="ja-JP" dirty="0" smtClean="0">
                  <a:solidFill>
                    <a:srgbClr val="0432FF"/>
                  </a:solidFill>
                </a:endParaRPr>
              </a:p>
            </p:txBody>
          </p:sp>
        </mc:Choice>
        <mc:Fallback>
          <p:sp>
            <p:nvSpPr>
              <p:cNvPr id="38" name="TextBox 37"/>
              <p:cNvSpPr txBox="1">
                <a:spLocks noRot="1" noChangeAspect="1" noMove="1" noResize="1" noEditPoints="1" noAdjustHandles="1" noChangeArrowheads="1" noChangeShapeType="1" noTextEdit="1"/>
              </p:cNvSpPr>
              <p:nvPr/>
            </p:nvSpPr>
            <p:spPr>
              <a:xfrm>
                <a:off x="3059756" y="4915489"/>
                <a:ext cx="2213702" cy="369332"/>
              </a:xfrm>
              <a:prstGeom prst="rect">
                <a:avLst/>
              </a:prstGeom>
              <a:blipFill rotWithShape="0">
                <a:blip r:embed="rId5"/>
                <a:stretch>
                  <a:fillRect l="-2479" t="-4918" b="-27869"/>
                </a:stretch>
              </a:blipFill>
            </p:spPr>
            <p:txBody>
              <a:bodyPr/>
              <a:lstStyle/>
              <a:p>
                <a:r>
                  <a:rPr lang="en-US">
                    <a:noFill/>
                  </a:rPr>
                  <a:t> </a:t>
                </a:r>
              </a:p>
            </p:txBody>
          </p:sp>
        </mc:Fallback>
      </mc:AlternateContent>
      <p:pic>
        <p:nvPicPr>
          <p:cNvPr id="41" name="Picture 40"/>
          <p:cNvPicPr>
            <a:picLocks noChangeAspect="1"/>
          </p:cNvPicPr>
          <p:nvPr/>
        </p:nvPicPr>
        <p:blipFill>
          <a:blip r:embed="rId6"/>
          <a:stretch>
            <a:fillRect/>
          </a:stretch>
        </p:blipFill>
        <p:spPr>
          <a:xfrm>
            <a:off x="1646911" y="5591127"/>
            <a:ext cx="5074216" cy="659361"/>
          </a:xfrm>
          <a:prstGeom prst="rect">
            <a:avLst/>
          </a:prstGeom>
        </p:spPr>
      </p:pic>
      <mc:AlternateContent xmlns:mc="http://schemas.openxmlformats.org/markup-compatibility/2006">
        <mc:Choice xmlns:a14="http://schemas.microsoft.com/office/drawing/2010/main" Requires="a14">
          <p:sp>
            <p:nvSpPr>
              <p:cNvPr id="43" name="Rectangle 42"/>
              <p:cNvSpPr/>
              <p:nvPr/>
            </p:nvSpPr>
            <p:spPr>
              <a:xfrm>
                <a:off x="5784448" y="4730823"/>
                <a:ext cx="1185517" cy="369332"/>
              </a:xfrm>
              <a:prstGeom prst="rect">
                <a:avLst/>
              </a:prstGeom>
            </p:spPr>
            <p:txBody>
              <a:bodyPr wrap="none">
                <a:spAutoFit/>
              </a:bodyPr>
              <a:lstStyle/>
              <a:p>
                <a14:m>
                  <m:oMath xmlns:m="http://schemas.openxmlformats.org/officeDocument/2006/math">
                    <m:r>
                      <a:rPr lang="en-US" b="0" i="1" smtClean="0">
                        <a:latin typeface="Cambria Math" charset="0"/>
                      </a:rPr>
                      <m:t>𝐾</m:t>
                    </m:r>
                  </m:oMath>
                </a14:m>
                <a:r>
                  <a:rPr lang="en-US" dirty="0" smtClean="0"/>
                  <a:t> </a:t>
                </a:r>
                <a:r>
                  <a:rPr lang="en-US" dirty="0"/>
                  <a:t>: </a:t>
                </a:r>
                <a:r>
                  <a:rPr lang="en-US" dirty="0"/>
                  <a:t>#</a:t>
                </a:r>
                <a:r>
                  <a:rPr lang="en-US" dirty="0" smtClean="0"/>
                  <a:t>SNVs</a:t>
                </a:r>
                <a:endParaRPr lang="en-US" dirty="0"/>
              </a:p>
            </p:txBody>
          </p:sp>
        </mc:Choice>
        <mc:Fallback>
          <p:sp>
            <p:nvSpPr>
              <p:cNvPr id="43" name="Rectangle 42"/>
              <p:cNvSpPr>
                <a:spLocks noRot="1" noChangeAspect="1" noMove="1" noResize="1" noEditPoints="1" noAdjustHandles="1" noChangeArrowheads="1" noChangeShapeType="1" noTextEdit="1"/>
              </p:cNvSpPr>
              <p:nvPr/>
            </p:nvSpPr>
            <p:spPr>
              <a:xfrm>
                <a:off x="5784448" y="4730823"/>
                <a:ext cx="1185517" cy="369332"/>
              </a:xfrm>
              <a:prstGeom prst="rect">
                <a:avLst/>
              </a:prstGeom>
              <a:blipFill rotWithShape="0">
                <a:blip r:embed="rId7"/>
                <a:stretch>
                  <a:fillRect t="-9836" r="-3093" b="-22951"/>
                </a:stretch>
              </a:blipFill>
            </p:spPr>
            <p:txBody>
              <a:bodyPr/>
              <a:lstStyle/>
              <a:p>
                <a:r>
                  <a:rPr lang="en-US">
                    <a:noFill/>
                  </a:rPr>
                  <a:t> </a:t>
                </a:r>
              </a:p>
            </p:txBody>
          </p:sp>
        </mc:Fallback>
      </mc:AlternateContent>
      <p:sp>
        <p:nvSpPr>
          <p:cNvPr id="44" name="Left Brace 43"/>
          <p:cNvSpPr/>
          <p:nvPr/>
        </p:nvSpPr>
        <p:spPr>
          <a:xfrm>
            <a:off x="3883068" y="4568358"/>
            <a:ext cx="45719" cy="4571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867356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t>EM algorithm</a:t>
            </a:r>
            <a:endParaRPr lang="en-US" dirty="0"/>
          </a:p>
        </p:txBody>
      </p:sp>
      <mc:AlternateContent xmlns:mc="http://schemas.openxmlformats.org/markup-compatibility/2006">
        <mc:Choice xmlns:a14="http://schemas.microsoft.com/office/drawing/2010/main" Requires="a14">
          <p:sp>
            <p:nvSpPr>
              <p:cNvPr id="16" name="Content Placeholder 2"/>
              <p:cNvSpPr>
                <a:spLocks noGrp="1"/>
              </p:cNvSpPr>
              <p:nvPr>
                <p:ph idx="1"/>
              </p:nvPr>
            </p:nvSpPr>
            <p:spPr>
              <a:xfrm>
                <a:off x="621779" y="1577303"/>
                <a:ext cx="8266077" cy="5375840"/>
              </a:xfrm>
              <a:solidFill>
                <a:schemeClr val="bg1"/>
              </a:solidFill>
            </p:spPr>
            <p:txBody>
              <a:bodyPr>
                <a:normAutofit/>
              </a:bodyPr>
              <a:lstStyle/>
              <a:p>
                <a:r>
                  <a:rPr lang="en-US" altLang="ja-JP" dirty="0" smtClean="0"/>
                  <a:t> </a:t>
                </a:r>
                <a:r>
                  <a:rPr lang="en-US" altLang="ja-JP" dirty="0" smtClean="0"/>
                  <a:t>SNV locus </a:t>
                </a:r>
                <a14:m>
                  <m:oMath xmlns:m="http://schemas.openxmlformats.org/officeDocument/2006/math">
                    <m:r>
                      <a:rPr lang="en-US" altLang="ja-JP" b="0" i="1" smtClean="0">
                        <a:latin typeface="Cambria Math" charset="0"/>
                      </a:rPr>
                      <m:t>𝑘</m:t>
                    </m:r>
                  </m:oMath>
                </a14:m>
                <a:r>
                  <a:rPr lang="en-US" altLang="ja-JP" dirty="0" smtClean="0"/>
                  <a:t> </a:t>
                </a:r>
                <a:r>
                  <a:rPr lang="ja-JP" altLang="en-US" dirty="0" smtClean="0"/>
                  <a:t>から出力された各リード</a:t>
                </a:r>
                <a:r>
                  <a:rPr lang="en-US" altLang="ja-JP" dirty="0"/>
                  <a:t> </a:t>
                </a:r>
                <a14:m>
                  <m:oMath xmlns:m="http://schemas.openxmlformats.org/officeDocument/2006/math">
                    <m:r>
                      <a:rPr lang="en-US" altLang="ja-JP" b="0" i="1" smtClean="0">
                        <a:latin typeface="Cambria Math" charset="0"/>
                      </a:rPr>
                      <m:t>𝑙</m:t>
                    </m:r>
                  </m:oMath>
                </a14:m>
                <a:r>
                  <a:rPr lang="en-US" altLang="ja-JP" dirty="0" smtClean="0"/>
                  <a:t> </a:t>
                </a:r>
                <a:r>
                  <a:rPr lang="ja-JP" altLang="en-US" dirty="0" smtClean="0"/>
                  <a:t>が、どの部分型</a:t>
                </a:r>
                <a:r>
                  <a:rPr lang="en-US" altLang="ja-JP" dirty="0" smtClean="0"/>
                  <a:t> </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𝑞</m:t>
                        </m:r>
                      </m:e>
                      <m:sub>
                        <m:r>
                          <a:rPr lang="en-US" altLang="ja-JP" b="0" i="1" smtClean="0">
                            <a:latin typeface="Cambria Math" charset="0"/>
                          </a:rPr>
                          <m:t>𝑘𝑙</m:t>
                        </m:r>
                      </m:sub>
                    </m:sSub>
                  </m:oMath>
                </a14:m>
                <a:r>
                  <a:rPr lang="en-US" altLang="ja-JP" dirty="0" smtClean="0"/>
                  <a:t> </a:t>
                </a:r>
                <a:r>
                  <a:rPr lang="ja-JP" altLang="en-US" dirty="0" smtClean="0"/>
                  <a:t>に由来するか</a:t>
                </a:r>
                <a:endParaRPr lang="en-US" altLang="ja-JP" dirty="0" smtClean="0"/>
              </a:p>
              <a:p>
                <a:pPr marL="0" indent="0">
                  <a:buNone/>
                </a:pPr>
                <a:r>
                  <a:rPr lang="en-US" altLang="ja-JP" dirty="0"/>
                  <a:t>	</a:t>
                </a:r>
                <a:r>
                  <a:rPr lang="ja-JP" altLang="en-US" dirty="0" smtClean="0"/>
                  <a:t>→</a:t>
                </a:r>
                <a:r>
                  <a:rPr lang="en-US" altLang="ja-JP" dirty="0" smtClean="0"/>
                  <a:t> </a:t>
                </a:r>
                <a:r>
                  <a:rPr lang="ja-JP" altLang="en-US" dirty="0" smtClean="0"/>
                  <a:t>隠れ状態</a:t>
                </a:r>
                <a:r>
                  <a:rPr lang="en-US" altLang="ja-JP" dirty="0" smtClean="0"/>
                  <a:t> </a:t>
                </a:r>
                <a14:m>
                  <m:oMath xmlns:m="http://schemas.openxmlformats.org/officeDocument/2006/math">
                    <m:sSup>
                      <m:sSupPr>
                        <m:ctrlPr>
                          <a:rPr lang="en-US" altLang="ja-JP" i="1" smtClean="0">
                            <a:latin typeface="Cambria Math" charset="0"/>
                          </a:rPr>
                        </m:ctrlPr>
                      </m:sSupPr>
                      <m:e>
                        <m:r>
                          <a:rPr lang="en-US" altLang="ja-JP" b="0" i="1" smtClean="0">
                            <a:latin typeface="Cambria Math" charset="0"/>
                          </a:rPr>
                          <m:t>𝑍</m:t>
                        </m:r>
                      </m:e>
                      <m:sup>
                        <m:r>
                          <a:rPr lang="en-US" altLang="ja-JP" b="0" i="1" smtClean="0">
                            <a:latin typeface="Cambria Math" charset="0"/>
                          </a:rPr>
                          <m:t>(</m:t>
                        </m:r>
                        <m:r>
                          <a:rPr lang="en-US" altLang="ja-JP" b="0" i="1" smtClean="0">
                            <a:latin typeface="Cambria Math" charset="0"/>
                          </a:rPr>
                          <m:t>𝑘</m:t>
                        </m:r>
                        <m:r>
                          <a:rPr lang="en-US" altLang="ja-JP" b="0" i="1" smtClean="0">
                            <a:latin typeface="Cambria Math" charset="0"/>
                          </a:rPr>
                          <m:t>)</m:t>
                        </m:r>
                      </m:sup>
                    </m:sSup>
                  </m:oMath>
                </a14:m>
                <a:endParaRPr lang="en-US" altLang="ja-JP" dirty="0" smtClean="0"/>
              </a:p>
              <a:p>
                <a:endParaRPr lang="en-US" altLang="ja-JP" dirty="0" smtClean="0"/>
              </a:p>
              <a:p>
                <a:endParaRPr lang="en-US" dirty="0"/>
              </a:p>
            </p:txBody>
          </p:sp>
        </mc:Choice>
        <mc:Fallback>
          <p:sp>
            <p:nvSpPr>
              <p:cNvPr id="16" name="Content Placeholder 2"/>
              <p:cNvSpPr>
                <a:spLocks noGrp="1" noRot="1" noChangeAspect="1" noMove="1" noResize="1" noEditPoints="1" noAdjustHandles="1" noChangeArrowheads="1" noChangeShapeType="1" noTextEdit="1"/>
              </p:cNvSpPr>
              <p:nvPr>
                <p:ph idx="1"/>
              </p:nvPr>
            </p:nvSpPr>
            <p:spPr>
              <a:xfrm>
                <a:off x="621779" y="1577303"/>
                <a:ext cx="8266077" cy="5375840"/>
              </a:xfrm>
              <a:blipFill rotWithShape="0">
                <a:blip r:embed="rId3"/>
                <a:stretch>
                  <a:fillRect l="-221" t="-1134"/>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74437" y="5024700"/>
            <a:ext cx="8813419" cy="817797"/>
          </a:xfrm>
          <a:prstGeom prst="rect">
            <a:avLst/>
          </a:prstGeom>
          <a:solidFill>
            <a:schemeClr val="bg1"/>
          </a:solidFill>
        </p:spPr>
      </p:pic>
      <p:sp>
        <p:nvSpPr>
          <p:cNvPr id="63" name="Rectangle 62"/>
          <p:cNvSpPr/>
          <p:nvPr/>
        </p:nvSpPr>
        <p:spPr>
          <a:xfrm>
            <a:off x="5586609" y="5349000"/>
            <a:ext cx="814192" cy="30629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64" name="Straight Arrow Connector 63"/>
          <p:cNvCxnSpPr/>
          <p:nvPr/>
        </p:nvCxnSpPr>
        <p:spPr>
          <a:xfrm flipV="1">
            <a:off x="5515106" y="5680320"/>
            <a:ext cx="176057" cy="288000"/>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5" name="TextBox 64"/>
              <p:cNvSpPr txBox="1"/>
              <p:nvPr/>
            </p:nvSpPr>
            <p:spPr>
              <a:xfrm>
                <a:off x="3166452" y="5988689"/>
                <a:ext cx="2567836" cy="646331"/>
              </a:xfrm>
              <a:prstGeom prst="rect">
                <a:avLst/>
              </a:prstGeom>
              <a:noFill/>
            </p:spPr>
            <p:txBody>
              <a:bodyPr wrap="square" rtlCol="0">
                <a:spAutoFit/>
              </a:bodyPr>
              <a:lstStyle/>
              <a:p>
                <a:r>
                  <a:rPr lang="ja-JP" altLang="en-US" dirty="0" smtClean="0">
                    <a:solidFill>
                      <a:srgbClr val="0432FF"/>
                    </a:solidFill>
                  </a:rPr>
                  <a:t>変異リードが部分型</a:t>
                </a:r>
                <a:r>
                  <a:rPr lang="en-US" altLang="ja-JP" dirty="0" smtClean="0">
                    <a:solidFill>
                      <a:srgbClr val="0432FF"/>
                    </a:solidFill>
                  </a:rPr>
                  <a:t> </a:t>
                </a:r>
                <a14:m>
                  <m:oMath xmlns:m="http://schemas.openxmlformats.org/officeDocument/2006/math">
                    <m:sSub>
                      <m:sSubPr>
                        <m:ctrlPr>
                          <a:rPr lang="en-US" altLang="ja-JP" i="1" smtClean="0">
                            <a:solidFill>
                              <a:srgbClr val="0432FF"/>
                            </a:solidFill>
                            <a:latin typeface="Cambria Math" charset="0"/>
                          </a:rPr>
                        </m:ctrlPr>
                      </m:sSubPr>
                      <m:e>
                        <m:r>
                          <a:rPr lang="en-US" altLang="ja-JP" b="0" i="1" smtClean="0">
                            <a:solidFill>
                              <a:srgbClr val="0432FF"/>
                            </a:solidFill>
                            <a:latin typeface="Cambria Math" charset="0"/>
                          </a:rPr>
                          <m:t>𝑞</m:t>
                        </m:r>
                      </m:e>
                      <m:sub>
                        <m:r>
                          <a:rPr lang="en-US" altLang="ja-JP" b="0" i="1" smtClean="0">
                            <a:solidFill>
                              <a:srgbClr val="0432FF"/>
                            </a:solidFill>
                            <a:latin typeface="Cambria Math" charset="0"/>
                          </a:rPr>
                          <m:t>𝑘𝑙</m:t>
                        </m:r>
                      </m:sub>
                    </m:sSub>
                  </m:oMath>
                </a14:m>
                <a:r>
                  <a:rPr lang="ja-JP" altLang="en-US" dirty="0" smtClean="0">
                    <a:solidFill>
                      <a:srgbClr val="0432FF"/>
                    </a:solidFill>
                  </a:rPr>
                  <a:t>から出力される確率</a:t>
                </a:r>
                <a:endParaRPr lang="en-US" altLang="ja-JP" dirty="0" smtClean="0">
                  <a:solidFill>
                    <a:srgbClr val="0432FF"/>
                  </a:solidFill>
                </a:endParaRPr>
              </a:p>
            </p:txBody>
          </p:sp>
        </mc:Choice>
        <mc:Fallback>
          <p:sp>
            <p:nvSpPr>
              <p:cNvPr id="65" name="TextBox 64"/>
              <p:cNvSpPr txBox="1">
                <a:spLocks noRot="1" noChangeAspect="1" noMove="1" noResize="1" noEditPoints="1" noAdjustHandles="1" noChangeArrowheads="1" noChangeShapeType="1" noTextEdit="1"/>
              </p:cNvSpPr>
              <p:nvPr/>
            </p:nvSpPr>
            <p:spPr>
              <a:xfrm>
                <a:off x="3166452" y="5988689"/>
                <a:ext cx="2567836" cy="646331"/>
              </a:xfrm>
              <a:prstGeom prst="rect">
                <a:avLst/>
              </a:prstGeom>
              <a:blipFill rotWithShape="0">
                <a:blip r:embed="rId5"/>
                <a:stretch>
                  <a:fillRect l="-1896" t="-2830" r="-1185" b="-16038"/>
                </a:stretch>
              </a:blipFill>
            </p:spPr>
            <p:txBody>
              <a:bodyPr/>
              <a:lstStyle/>
              <a:p>
                <a:r>
                  <a:rPr lang="en-US">
                    <a:noFill/>
                  </a:rPr>
                  <a:t> </a:t>
                </a:r>
              </a:p>
            </p:txBody>
          </p:sp>
        </mc:Fallback>
      </mc:AlternateContent>
      <p:cxnSp>
        <p:nvCxnSpPr>
          <p:cNvPr id="66" name="Straight Arrow Connector 65"/>
          <p:cNvCxnSpPr/>
          <p:nvPr/>
        </p:nvCxnSpPr>
        <p:spPr>
          <a:xfrm flipV="1">
            <a:off x="8266486" y="5680320"/>
            <a:ext cx="0" cy="288000"/>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7" name="TextBox 66"/>
              <p:cNvSpPr txBox="1"/>
              <p:nvPr/>
            </p:nvSpPr>
            <p:spPr>
              <a:xfrm>
                <a:off x="5892431" y="5987074"/>
                <a:ext cx="3251569" cy="646331"/>
              </a:xfrm>
              <a:prstGeom prst="rect">
                <a:avLst/>
              </a:prstGeom>
              <a:noFill/>
            </p:spPr>
            <p:txBody>
              <a:bodyPr wrap="square" rtlCol="0">
                <a:spAutoFit/>
              </a:bodyPr>
              <a:lstStyle/>
              <a:p>
                <a:r>
                  <a:rPr lang="ja-JP" altLang="en-US" dirty="0" smtClean="0">
                    <a:solidFill>
                      <a:srgbClr val="0432FF"/>
                    </a:solidFill>
                  </a:rPr>
                  <a:t>リファレンス</a:t>
                </a:r>
                <a:r>
                  <a:rPr lang="ja-JP" altLang="en-US" dirty="0" smtClean="0">
                    <a:solidFill>
                      <a:srgbClr val="0432FF"/>
                    </a:solidFill>
                  </a:rPr>
                  <a:t>リードが部分型</a:t>
                </a:r>
                <a:r>
                  <a:rPr lang="en-US" altLang="ja-JP" dirty="0" smtClean="0">
                    <a:solidFill>
                      <a:srgbClr val="0432FF"/>
                    </a:solidFill>
                  </a:rPr>
                  <a:t> </a:t>
                </a:r>
                <a14:m>
                  <m:oMath xmlns:m="http://schemas.openxmlformats.org/officeDocument/2006/math">
                    <m:sSub>
                      <m:sSubPr>
                        <m:ctrlPr>
                          <a:rPr lang="en-US" altLang="ja-JP" i="1" smtClean="0">
                            <a:solidFill>
                              <a:srgbClr val="0432FF"/>
                            </a:solidFill>
                            <a:latin typeface="Cambria Math" charset="0"/>
                          </a:rPr>
                        </m:ctrlPr>
                      </m:sSubPr>
                      <m:e>
                        <m:r>
                          <a:rPr lang="en-US" altLang="ja-JP" b="0" i="1" smtClean="0">
                            <a:solidFill>
                              <a:srgbClr val="0432FF"/>
                            </a:solidFill>
                            <a:latin typeface="Cambria Math" charset="0"/>
                          </a:rPr>
                          <m:t>𝑞</m:t>
                        </m:r>
                      </m:e>
                      <m:sub>
                        <m:r>
                          <a:rPr lang="en-US" altLang="ja-JP" b="0" i="1" smtClean="0">
                            <a:solidFill>
                              <a:srgbClr val="0432FF"/>
                            </a:solidFill>
                            <a:latin typeface="Cambria Math" charset="0"/>
                          </a:rPr>
                          <m:t>𝑘𝑙</m:t>
                        </m:r>
                      </m:sub>
                    </m:sSub>
                  </m:oMath>
                </a14:m>
                <a:r>
                  <a:rPr lang="ja-JP" altLang="en-US" dirty="0" smtClean="0">
                    <a:solidFill>
                      <a:srgbClr val="0432FF"/>
                    </a:solidFill>
                  </a:rPr>
                  <a:t>から出力される確率</a:t>
                </a:r>
                <a:endParaRPr lang="en-US" altLang="ja-JP" dirty="0" smtClean="0">
                  <a:solidFill>
                    <a:srgbClr val="0432FF"/>
                  </a:solidFill>
                </a:endParaRPr>
              </a:p>
            </p:txBody>
          </p:sp>
        </mc:Choice>
        <mc:Fallback>
          <p:sp>
            <p:nvSpPr>
              <p:cNvPr id="67" name="TextBox 66"/>
              <p:cNvSpPr txBox="1">
                <a:spLocks noRot="1" noChangeAspect="1" noMove="1" noResize="1" noEditPoints="1" noAdjustHandles="1" noChangeArrowheads="1" noChangeShapeType="1" noTextEdit="1"/>
              </p:cNvSpPr>
              <p:nvPr/>
            </p:nvSpPr>
            <p:spPr>
              <a:xfrm>
                <a:off x="5892431" y="5987074"/>
                <a:ext cx="3251569" cy="646331"/>
              </a:xfrm>
              <a:prstGeom prst="rect">
                <a:avLst/>
              </a:prstGeom>
              <a:blipFill rotWithShape="0">
                <a:blip r:embed="rId6"/>
                <a:stretch>
                  <a:fillRect l="-1689" t="-2830" b="-16038"/>
                </a:stretch>
              </a:blipFill>
            </p:spPr>
            <p:txBody>
              <a:bodyPr/>
              <a:lstStyle/>
              <a:p>
                <a:r>
                  <a:rPr lang="en-US">
                    <a:noFill/>
                  </a:rPr>
                  <a:t> </a:t>
                </a:r>
              </a:p>
            </p:txBody>
          </p:sp>
        </mc:Fallback>
      </mc:AlternateContent>
      <p:sp>
        <p:nvSpPr>
          <p:cNvPr id="68" name="Rectangle 67"/>
          <p:cNvSpPr/>
          <p:nvPr/>
        </p:nvSpPr>
        <p:spPr>
          <a:xfrm>
            <a:off x="7105323" y="5349000"/>
            <a:ext cx="1374797" cy="25652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nvGrpSpPr>
          <p:cNvPr id="8" name="Group 7"/>
          <p:cNvGrpSpPr/>
          <p:nvPr/>
        </p:nvGrpSpPr>
        <p:grpSpPr>
          <a:xfrm>
            <a:off x="1188849" y="2396144"/>
            <a:ext cx="6839327" cy="2622884"/>
            <a:chOff x="341747" y="2344709"/>
            <a:chExt cx="6839327" cy="2622884"/>
          </a:xfrm>
        </p:grpSpPr>
        <p:grpSp>
          <p:nvGrpSpPr>
            <p:cNvPr id="17" name="Group 16"/>
            <p:cNvGrpSpPr/>
            <p:nvPr/>
          </p:nvGrpSpPr>
          <p:grpSpPr>
            <a:xfrm>
              <a:off x="1348189" y="2344709"/>
              <a:ext cx="5832885" cy="2622884"/>
              <a:chOff x="1698596" y="1974704"/>
              <a:chExt cx="5832885" cy="2622884"/>
            </a:xfrm>
          </p:grpSpPr>
          <p:sp>
            <p:nvSpPr>
              <p:cNvPr id="18" name="Oval 17"/>
              <p:cNvSpPr/>
              <p:nvPr/>
            </p:nvSpPr>
            <p:spPr>
              <a:xfrm>
                <a:off x="1698596" y="1974704"/>
                <a:ext cx="1125571" cy="11743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1994479" y="2047912"/>
                <a:ext cx="430096" cy="430096"/>
                <a:chOff x="1030942" y="2026024"/>
                <a:chExt cx="1264023" cy="1264023"/>
              </a:xfrm>
            </p:grpSpPr>
            <p:sp>
              <p:nvSpPr>
                <p:cNvPr id="60" name="Oval 59"/>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62" name="Rectangle 61"/>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20" name="Group 19"/>
              <p:cNvGrpSpPr/>
              <p:nvPr/>
            </p:nvGrpSpPr>
            <p:grpSpPr>
              <a:xfrm>
                <a:off x="2304086" y="2413951"/>
                <a:ext cx="430096" cy="430096"/>
                <a:chOff x="1030942" y="2026024"/>
                <a:chExt cx="1264023" cy="1264023"/>
              </a:xfrm>
            </p:grpSpPr>
            <p:sp>
              <p:nvSpPr>
                <p:cNvPr id="57" name="Oval 56"/>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59" name="Rectangle 58"/>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21" name="Oval 20"/>
              <p:cNvSpPr/>
              <p:nvPr/>
            </p:nvSpPr>
            <p:spPr>
              <a:xfrm>
                <a:off x="1831286" y="2554266"/>
                <a:ext cx="430096" cy="430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1922795" y="2824220"/>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nvGrpSpPr>
              <p:cNvPr id="23" name="Group 22"/>
              <p:cNvGrpSpPr/>
              <p:nvPr/>
            </p:nvGrpSpPr>
            <p:grpSpPr>
              <a:xfrm>
                <a:off x="1922795" y="2644251"/>
                <a:ext cx="247076" cy="94560"/>
                <a:chOff x="1922795" y="2644251"/>
                <a:chExt cx="247076" cy="94560"/>
              </a:xfrm>
            </p:grpSpPr>
            <p:sp>
              <p:nvSpPr>
                <p:cNvPr id="55" name="Rectangle 54"/>
                <p:cNvSpPr/>
                <p:nvPr/>
              </p:nvSpPr>
              <p:spPr>
                <a:xfrm>
                  <a:off x="1922795" y="2682380"/>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56" name="5-Point Star 55"/>
                <p:cNvSpPr/>
                <p:nvPr/>
              </p:nvSpPr>
              <p:spPr>
                <a:xfrm>
                  <a:off x="1994479" y="2644251"/>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p:cNvGrpSpPr/>
              <p:nvPr/>
            </p:nvGrpSpPr>
            <p:grpSpPr>
              <a:xfrm>
                <a:off x="1698596" y="3423212"/>
                <a:ext cx="1125571" cy="1174376"/>
                <a:chOff x="1332001" y="3682169"/>
                <a:chExt cx="1125571" cy="1174376"/>
              </a:xfrm>
            </p:grpSpPr>
            <p:grpSp>
              <p:nvGrpSpPr>
                <p:cNvPr id="43" name="Group 42"/>
                <p:cNvGrpSpPr/>
                <p:nvPr/>
              </p:nvGrpSpPr>
              <p:grpSpPr>
                <a:xfrm>
                  <a:off x="1332001" y="3682169"/>
                  <a:ext cx="1125571" cy="1174376"/>
                  <a:chOff x="140625" y="1902854"/>
                  <a:chExt cx="3307977" cy="3451412"/>
                </a:xfrm>
              </p:grpSpPr>
              <p:sp>
                <p:nvSpPr>
                  <p:cNvPr id="45" name="Oval 44"/>
                  <p:cNvSpPr/>
                  <p:nvPr/>
                </p:nvSpPr>
                <p:spPr>
                  <a:xfrm>
                    <a:off x="140625" y="1902854"/>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p:cNvGrpSpPr/>
                  <p:nvPr/>
                </p:nvGrpSpPr>
                <p:grpSpPr>
                  <a:xfrm>
                    <a:off x="1030942" y="2026024"/>
                    <a:ext cx="1264023" cy="1264023"/>
                    <a:chOff x="1030942" y="2026024"/>
                    <a:chExt cx="1264023" cy="1264023"/>
                  </a:xfrm>
                </p:grpSpPr>
                <p:sp>
                  <p:nvSpPr>
                    <p:cNvPr id="52" name="Oval 51"/>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54" name="Rectangle 53"/>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47" name="Group 46"/>
                  <p:cNvGrpSpPr/>
                  <p:nvPr/>
                </p:nvGrpSpPr>
                <p:grpSpPr>
                  <a:xfrm>
                    <a:off x="551328" y="3514165"/>
                    <a:ext cx="1264023" cy="1264023"/>
                    <a:chOff x="1030942" y="2026024"/>
                    <a:chExt cx="1264023" cy="1264023"/>
                  </a:xfrm>
                </p:grpSpPr>
                <p:sp>
                  <p:nvSpPr>
                    <p:cNvPr id="49" name="Oval 48"/>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51" name="Rectangle 50"/>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48" name="5-Point Star 47"/>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5-Point Star 43"/>
                <p:cNvSpPr/>
                <p:nvPr/>
              </p:nvSpPr>
              <p:spPr>
                <a:xfrm>
                  <a:off x="1810332" y="3814064"/>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a:off x="4803661" y="2859980"/>
                <a:ext cx="247076" cy="94560"/>
                <a:chOff x="1922795" y="2644251"/>
                <a:chExt cx="247076" cy="94560"/>
              </a:xfrm>
            </p:grpSpPr>
            <p:sp>
              <p:nvSpPr>
                <p:cNvPr id="41" name="Rectangle 40"/>
                <p:cNvSpPr/>
                <p:nvPr/>
              </p:nvSpPr>
              <p:spPr>
                <a:xfrm>
                  <a:off x="1922795" y="2682380"/>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2" name="5-Point Star 41"/>
                <p:cNvSpPr/>
                <p:nvPr/>
              </p:nvSpPr>
              <p:spPr>
                <a:xfrm>
                  <a:off x="1994479" y="2644251"/>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p:cNvGrpSpPr/>
              <p:nvPr/>
            </p:nvGrpSpPr>
            <p:grpSpPr>
              <a:xfrm>
                <a:off x="4803661" y="3040876"/>
                <a:ext cx="247076" cy="94560"/>
                <a:chOff x="1922795" y="2644251"/>
                <a:chExt cx="247076" cy="94560"/>
              </a:xfrm>
            </p:grpSpPr>
            <p:sp>
              <p:nvSpPr>
                <p:cNvPr id="39" name="Rectangle 38"/>
                <p:cNvSpPr/>
                <p:nvPr/>
              </p:nvSpPr>
              <p:spPr>
                <a:xfrm>
                  <a:off x="1922795" y="2682380"/>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0" name="5-Point Star 39"/>
                <p:cNvSpPr/>
                <p:nvPr/>
              </p:nvSpPr>
              <p:spPr>
                <a:xfrm>
                  <a:off x="1994479" y="2644251"/>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26"/>
              <p:cNvSpPr/>
              <p:nvPr/>
            </p:nvSpPr>
            <p:spPr>
              <a:xfrm>
                <a:off x="4803661" y="3254247"/>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28" name="Rectangle 27"/>
              <p:cNvSpPr/>
              <p:nvPr/>
            </p:nvSpPr>
            <p:spPr>
              <a:xfrm>
                <a:off x="4803661" y="3426144"/>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29" name="Rectangle 28"/>
              <p:cNvSpPr/>
              <p:nvPr/>
            </p:nvSpPr>
            <p:spPr>
              <a:xfrm>
                <a:off x="4803661" y="3601386"/>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mc:AlternateContent xmlns:mc="http://schemas.openxmlformats.org/markup-compatibility/2006">
            <mc:Choice xmlns:a14="http://schemas.microsoft.com/office/drawing/2010/main" Requires="a14">
              <p:sp>
                <p:nvSpPr>
                  <p:cNvPr id="30" name="Oval 29"/>
                  <p:cNvSpPr/>
                  <p:nvPr/>
                </p:nvSpPr>
                <p:spPr>
                  <a:xfrm>
                    <a:off x="3436024" y="2886072"/>
                    <a:ext cx="755780" cy="7557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i="1" smtClean="0">
                                  <a:solidFill>
                                    <a:schemeClr val="tx1"/>
                                  </a:solidFill>
                                  <a:latin typeface="Cambria Math" charset="0"/>
                                </a:rPr>
                              </m:ctrlPr>
                            </m:sSupPr>
                            <m:e>
                              <m:r>
                                <a:rPr lang="en-US" sz="2400" b="0" i="1" smtClean="0">
                                  <a:solidFill>
                                    <a:schemeClr val="tx1"/>
                                  </a:solidFill>
                                  <a:latin typeface="Cambria Math" charset="0"/>
                                </a:rPr>
                                <m:t>   </m:t>
                              </m:r>
                              <m:r>
                                <a:rPr lang="en-US" sz="2400" i="1">
                                  <a:solidFill>
                                    <a:schemeClr val="tx1"/>
                                  </a:solidFill>
                                  <a:latin typeface="Cambria Math" charset="0"/>
                                </a:rPr>
                                <m:t>𝑍</m:t>
                              </m:r>
                            </m:e>
                            <m:sup>
                              <m:r>
                                <a:rPr lang="en-US" sz="2400" i="1">
                                  <a:solidFill>
                                    <a:schemeClr val="tx1"/>
                                  </a:solidFill>
                                  <a:latin typeface="Cambria Math" charset="0"/>
                                </a:rPr>
                                <m:t>(</m:t>
                              </m:r>
                              <m:r>
                                <a:rPr lang="en-US" sz="2400" i="1">
                                  <a:solidFill>
                                    <a:schemeClr val="tx1"/>
                                  </a:solidFill>
                                  <a:latin typeface="Cambria Math" charset="0"/>
                                </a:rPr>
                                <m:t>𝑘</m:t>
                              </m:r>
                              <m:r>
                                <a:rPr lang="en-US" sz="2400" i="1">
                                  <a:solidFill>
                                    <a:schemeClr val="tx1"/>
                                  </a:solidFill>
                                  <a:latin typeface="Cambria Math" charset="0"/>
                                </a:rPr>
                                <m:t>)</m:t>
                              </m:r>
                            </m:sup>
                          </m:sSup>
                        </m:oMath>
                      </m:oMathPara>
                    </a14:m>
                    <a:endParaRPr lang="en-US" sz="2400" dirty="0"/>
                  </a:p>
                </p:txBody>
              </p:sp>
            </mc:Choice>
            <mc:Fallback>
              <p:sp>
                <p:nvSpPr>
                  <p:cNvPr id="30" name="Oval 29"/>
                  <p:cNvSpPr>
                    <a:spLocks noRot="1" noChangeAspect="1" noMove="1" noResize="1" noEditPoints="1" noAdjustHandles="1" noChangeArrowheads="1" noChangeShapeType="1" noTextEdit="1"/>
                  </p:cNvSpPr>
                  <p:nvPr/>
                </p:nvSpPr>
                <p:spPr>
                  <a:xfrm>
                    <a:off x="3436024" y="2886072"/>
                    <a:ext cx="755780" cy="755780"/>
                  </a:xfrm>
                  <a:prstGeom prst="ellipse">
                    <a:avLst/>
                  </a:prstGeom>
                  <a:blipFill rotWithShape="0">
                    <a:blip r:embed="rId7"/>
                    <a:stretch>
                      <a:fillRect/>
                    </a:stretch>
                  </a:blipFill>
                  <a:ln>
                    <a:solidFill>
                      <a:schemeClr val="tx1"/>
                    </a:solidFill>
                  </a:ln>
                </p:spPr>
                <p:txBody>
                  <a:bodyPr/>
                  <a:lstStyle/>
                  <a:p>
                    <a:r>
                      <a:rPr lang="en-US">
                        <a:noFill/>
                      </a:rPr>
                      <a:t> </a:t>
                    </a:r>
                  </a:p>
                </p:txBody>
              </p:sp>
            </mc:Fallback>
          </mc:AlternateContent>
          <p:pic>
            <p:nvPicPr>
              <p:cNvPr id="31" name="Picture 30"/>
              <p:cNvPicPr>
                <a:picLocks noChangeAspect="1"/>
              </p:cNvPicPr>
              <p:nvPr/>
            </p:nvPicPr>
            <p:blipFill>
              <a:blip r:embed="rId8"/>
              <a:stretch>
                <a:fillRect/>
              </a:stretch>
            </p:blipFill>
            <p:spPr>
              <a:xfrm>
                <a:off x="3436024" y="3577165"/>
                <a:ext cx="654577" cy="808452"/>
              </a:xfrm>
              <a:prstGeom prst="rect">
                <a:avLst/>
              </a:prstGeom>
            </p:spPr>
          </p:pic>
          <p:cxnSp>
            <p:nvCxnSpPr>
              <p:cNvPr id="32" name="Straight Connector 31"/>
              <p:cNvCxnSpPr>
                <a:stCxn id="31" idx="6"/>
              </p:cNvCxnSpPr>
              <p:nvPr/>
            </p:nvCxnSpPr>
            <p:spPr>
              <a:xfrm>
                <a:off x="2824167" y="2561892"/>
                <a:ext cx="722538" cy="4348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0" idx="6"/>
              </p:cNvCxnSpPr>
              <p:nvPr/>
            </p:nvCxnSpPr>
            <p:spPr>
              <a:xfrm flipV="1">
                <a:off x="2824167" y="3531171"/>
                <a:ext cx="722538" cy="479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91804" y="3263962"/>
                <a:ext cx="4841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ight Brace 34"/>
              <p:cNvSpPr/>
              <p:nvPr/>
            </p:nvSpPr>
            <p:spPr>
              <a:xfrm>
                <a:off x="5085811" y="2868532"/>
                <a:ext cx="196294" cy="266903"/>
              </a:xfrm>
              <a:prstGeom prst="rightBrace">
                <a:avLst>
                  <a:gd name="adj1" fmla="val 8333"/>
                  <a:gd name="adj2" fmla="val 51427"/>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ight Brace 35"/>
              <p:cNvSpPr/>
              <p:nvPr/>
            </p:nvSpPr>
            <p:spPr>
              <a:xfrm>
                <a:off x="5085811" y="3234479"/>
                <a:ext cx="196294" cy="418648"/>
              </a:xfrm>
              <a:prstGeom prst="rightBrace">
                <a:avLst>
                  <a:gd name="adj1" fmla="val 8333"/>
                  <a:gd name="adj2" fmla="val 51427"/>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7" name="TextBox 36"/>
                  <p:cNvSpPr txBox="1"/>
                  <p:nvPr/>
                </p:nvSpPr>
                <p:spPr>
                  <a:xfrm>
                    <a:off x="5346203" y="3278108"/>
                    <a:ext cx="2185278" cy="340093"/>
                  </a:xfrm>
                  <a:prstGeom prst="rect">
                    <a:avLst/>
                  </a:prstGeom>
                  <a:noFill/>
                </p:spPr>
                <p:txBody>
                  <a:bodyPr wrap="none" lIns="0" tIns="0" rIns="0" bIns="0" rtlCol="0">
                    <a:spAutoFit/>
                  </a:bodyPr>
                  <a:lstStyle/>
                  <a:p>
                    <a14:m>
                      <m:oMath xmlns:m="http://schemas.openxmlformats.org/officeDocument/2006/math">
                        <m:sSubSup>
                          <m:sSubSupPr>
                            <m:ctrlPr>
                              <a:rPr lang="en-US" i="1" smtClean="0">
                                <a:latin typeface="Cambria Math" charset="0"/>
                              </a:rPr>
                            </m:ctrlPr>
                          </m:sSubSupPr>
                          <m:e>
                            <m:r>
                              <a:rPr lang="en-US" b="0" i="1" smtClean="0">
                                <a:latin typeface="Cambria Math" charset="0"/>
                              </a:rPr>
                              <m:t>𝑚</m:t>
                            </m:r>
                          </m:e>
                          <m:sub>
                            <m:r>
                              <a:rPr lang="en-US" b="0" i="1" smtClean="0">
                                <a:latin typeface="Cambria Math" charset="0"/>
                              </a:rPr>
                              <m:t>𝑘</m:t>
                            </m:r>
                          </m:sub>
                          <m:sup>
                            <m:r>
                              <a:rPr lang="en-US" b="0" i="1" smtClean="0">
                                <a:latin typeface="Cambria Math" charset="0"/>
                              </a:rPr>
                              <m:t>𝑟𝑒𝑓</m:t>
                            </m:r>
                          </m:sup>
                        </m:sSubSup>
                      </m:oMath>
                    </a14:m>
                    <a:r>
                      <a:rPr lang="en-US" dirty="0" smtClean="0"/>
                      <a:t> reference reads</a:t>
                    </a:r>
                    <a:endParaRPr lang="en-US" dirty="0"/>
                  </a:p>
                </p:txBody>
              </p:sp>
            </mc:Choice>
            <mc:Fallback>
              <p:sp>
                <p:nvSpPr>
                  <p:cNvPr id="37" name="TextBox 36"/>
                  <p:cNvSpPr txBox="1">
                    <a:spLocks noRot="1" noChangeAspect="1" noMove="1" noResize="1" noEditPoints="1" noAdjustHandles="1" noChangeArrowheads="1" noChangeShapeType="1" noTextEdit="1"/>
                  </p:cNvSpPr>
                  <p:nvPr/>
                </p:nvSpPr>
                <p:spPr>
                  <a:xfrm>
                    <a:off x="5346203" y="3278108"/>
                    <a:ext cx="2185278" cy="340093"/>
                  </a:xfrm>
                  <a:prstGeom prst="rect">
                    <a:avLst/>
                  </a:prstGeom>
                  <a:blipFill rotWithShape="0">
                    <a:blip r:embed="rId9"/>
                    <a:stretch>
                      <a:fillRect l="-2507" t="-10714" r="-6685" b="-339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Rectangle 37"/>
                  <p:cNvSpPr/>
                  <p:nvPr/>
                </p:nvSpPr>
                <p:spPr>
                  <a:xfrm>
                    <a:off x="5253870" y="2779748"/>
                    <a:ext cx="2098267" cy="369332"/>
                  </a:xfrm>
                  <a:prstGeom prst="rect">
                    <a:avLst/>
                  </a:prstGeom>
                </p:spPr>
                <p:txBody>
                  <a:bodyPr wrap="none">
                    <a:spAutoFit/>
                  </a:bodyPr>
                  <a:lstStyle/>
                  <a:p>
                    <a14:m>
                      <m:oMath xmlns:m="http://schemas.openxmlformats.org/officeDocument/2006/math">
                        <m:sSubSup>
                          <m:sSubSupPr>
                            <m:ctrlPr>
                              <a:rPr lang="en-US" i="1" smtClean="0">
                                <a:latin typeface="Cambria Math" charset="0"/>
                              </a:rPr>
                            </m:ctrlPr>
                          </m:sSubSupPr>
                          <m:e>
                            <m:r>
                              <a:rPr lang="en-US" i="1">
                                <a:latin typeface="Cambria Math" charset="0"/>
                              </a:rPr>
                              <m:t>𝑚</m:t>
                            </m:r>
                          </m:e>
                          <m:sub>
                            <m:r>
                              <a:rPr lang="en-US" i="1">
                                <a:latin typeface="Cambria Math" charset="0"/>
                              </a:rPr>
                              <m:t>𝑘</m:t>
                            </m:r>
                          </m:sub>
                          <m:sup>
                            <m:r>
                              <a:rPr lang="en-US" b="0" i="1" smtClean="0">
                                <a:latin typeface="Cambria Math" charset="0"/>
                              </a:rPr>
                              <m:t>𝑣𝑎𝑟</m:t>
                            </m:r>
                          </m:sup>
                        </m:sSubSup>
                        <m:r>
                          <a:rPr lang="en-US" i="1">
                            <a:latin typeface="Cambria Math" charset="0"/>
                          </a:rPr>
                          <m:t> </m:t>
                        </m:r>
                      </m:oMath>
                    </a14:m>
                    <a:r>
                      <a:rPr lang="en-US" dirty="0" smtClean="0"/>
                      <a:t>variant </a:t>
                    </a:r>
                    <a:r>
                      <a:rPr lang="en-US" dirty="0"/>
                      <a:t>reads</a:t>
                    </a:r>
                    <a:endParaRPr lang="en-US" dirty="0"/>
                  </a:p>
                </p:txBody>
              </p:sp>
            </mc:Choice>
            <mc:Fallback>
              <p:sp>
                <p:nvSpPr>
                  <p:cNvPr id="38" name="Rectangle 37"/>
                  <p:cNvSpPr>
                    <a:spLocks noRot="1" noChangeAspect="1" noMove="1" noResize="1" noEditPoints="1" noAdjustHandles="1" noChangeArrowheads="1" noChangeShapeType="1" noTextEdit="1"/>
                  </p:cNvSpPr>
                  <p:nvPr/>
                </p:nvSpPr>
                <p:spPr>
                  <a:xfrm>
                    <a:off x="5253870" y="2779748"/>
                    <a:ext cx="2098267" cy="369332"/>
                  </a:xfrm>
                  <a:prstGeom prst="rect">
                    <a:avLst/>
                  </a:prstGeom>
                  <a:blipFill rotWithShape="0">
                    <a:blip r:embed="rId10"/>
                    <a:stretch>
                      <a:fillRect t="-95082" r="-1739" b="-121311"/>
                    </a:stretch>
                  </a:blipFill>
                </p:spPr>
                <p:txBody>
                  <a:bodyPr/>
                  <a:lstStyle/>
                  <a:p>
                    <a:r>
                      <a:rPr lang="en-US">
                        <a:noFill/>
                      </a:rPr>
                      <a:t> </a:t>
                    </a:r>
                  </a:p>
                </p:txBody>
              </p:sp>
            </mc:Fallback>
          </mc:AlternateContent>
        </p:grpSp>
        <p:sp>
          <p:nvSpPr>
            <p:cNvPr id="69" name="TextBox 68"/>
            <p:cNvSpPr txBox="1"/>
            <p:nvPr/>
          </p:nvSpPr>
          <p:spPr>
            <a:xfrm>
              <a:off x="341747" y="2756045"/>
              <a:ext cx="998991" cy="369332"/>
            </a:xfrm>
            <a:prstGeom prst="rect">
              <a:avLst/>
            </a:prstGeom>
            <a:noFill/>
          </p:spPr>
          <p:txBody>
            <a:bodyPr wrap="none" rtlCol="0">
              <a:spAutoFit/>
            </a:bodyPr>
            <a:lstStyle/>
            <a:p>
              <a:r>
                <a:rPr lang="ja-JP" altLang="en-US" dirty="0" smtClean="0"/>
                <a:t>部分型</a:t>
              </a:r>
              <a:r>
                <a:rPr lang="en-US" altLang="ja-JP" dirty="0" smtClean="0"/>
                <a:t>1</a:t>
              </a:r>
              <a:endParaRPr lang="en-US" dirty="0"/>
            </a:p>
          </p:txBody>
        </p:sp>
        <p:sp>
          <p:nvSpPr>
            <p:cNvPr id="70" name="TextBox 69"/>
            <p:cNvSpPr txBox="1"/>
            <p:nvPr/>
          </p:nvSpPr>
          <p:spPr>
            <a:xfrm>
              <a:off x="366888" y="4223071"/>
              <a:ext cx="998991" cy="369332"/>
            </a:xfrm>
            <a:prstGeom prst="rect">
              <a:avLst/>
            </a:prstGeom>
            <a:noFill/>
          </p:spPr>
          <p:txBody>
            <a:bodyPr wrap="none" rtlCol="0">
              <a:spAutoFit/>
            </a:bodyPr>
            <a:lstStyle/>
            <a:p>
              <a:r>
                <a:rPr lang="ja-JP" altLang="en-US" dirty="0" smtClean="0"/>
                <a:t>部分型</a:t>
              </a:r>
              <a:r>
                <a:rPr lang="en-US" altLang="ja-JP" dirty="0"/>
                <a:t>2</a:t>
              </a:r>
              <a:endParaRPr lang="en-US" dirty="0"/>
            </a:p>
          </p:txBody>
        </p:sp>
      </p:grpSp>
    </p:spTree>
    <p:extLst>
      <p:ext uri="{BB962C8B-B14F-4D97-AF65-F5344CB8AC3E}">
        <p14:creationId xmlns:p14="http://schemas.microsoft.com/office/powerpoint/2010/main" val="7049625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611472" cy="573741"/>
          </a:xfrm>
          <a:solidFill>
            <a:schemeClr val="bg1"/>
          </a:solidFill>
        </p:spPr>
        <p:txBody>
          <a:bodyPr>
            <a:normAutofit fontScale="90000"/>
          </a:bodyPr>
          <a:lstStyle/>
          <a:p>
            <a:r>
              <a:rPr lang="en-US" dirty="0" smtClean="0"/>
              <a:t>Results I -SNV</a:t>
            </a:r>
            <a:r>
              <a:rPr lang="ja-JP" altLang="en-US" dirty="0" smtClean="0"/>
              <a:t>数と推定精度の関係</a:t>
            </a:r>
            <a:r>
              <a:rPr lang="en-US" altLang="ja-JP" dirty="0" smtClean="0"/>
              <a:t>-</a:t>
            </a:r>
            <a:endParaRPr lang="en-US" dirty="0"/>
          </a:p>
        </p:txBody>
      </p:sp>
      <p:sp>
        <p:nvSpPr>
          <p:cNvPr id="3" name="Content Placeholder 2"/>
          <p:cNvSpPr>
            <a:spLocks noGrp="1"/>
          </p:cNvSpPr>
          <p:nvPr>
            <p:ph idx="1"/>
          </p:nvPr>
        </p:nvSpPr>
        <p:spPr>
          <a:xfrm>
            <a:off x="741478" y="1317314"/>
            <a:ext cx="6347714" cy="843062"/>
          </a:xfrm>
        </p:spPr>
        <p:txBody>
          <a:bodyPr/>
          <a:lstStyle/>
          <a:p>
            <a:r>
              <a:rPr lang="ja-JP" altLang="en-US" dirty="0"/>
              <a:t>正解</a:t>
            </a:r>
            <a:r>
              <a:rPr lang="ja-JP" altLang="en-US" dirty="0" smtClean="0"/>
              <a:t>パラメータ</a:t>
            </a:r>
            <a:endParaRPr lang="en-US" altLang="ja-JP" dirty="0"/>
          </a:p>
        </p:txBody>
      </p:sp>
      <p:sp>
        <p:nvSpPr>
          <p:cNvPr id="13" name="Content Placeholder 2"/>
          <p:cNvSpPr txBox="1">
            <a:spLocks/>
          </p:cNvSpPr>
          <p:nvPr/>
        </p:nvSpPr>
        <p:spPr>
          <a:xfrm>
            <a:off x="741478" y="6197599"/>
            <a:ext cx="6916058" cy="431592"/>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ja-JP" dirty="0" smtClean="0"/>
              <a:t>SNV</a:t>
            </a:r>
            <a:r>
              <a:rPr lang="ja-JP" altLang="en-US" dirty="0" smtClean="0"/>
              <a:t>数が多いほど、誕生時刻と存在比の推定精度が向上する</a:t>
            </a:r>
            <a:endParaRPr lang="en-US" altLang="ja-JP" dirty="0"/>
          </a:p>
        </p:txBody>
      </p:sp>
      <p:grpSp>
        <p:nvGrpSpPr>
          <p:cNvPr id="17" name="Group 16"/>
          <p:cNvGrpSpPr/>
          <p:nvPr/>
        </p:nvGrpSpPr>
        <p:grpSpPr>
          <a:xfrm>
            <a:off x="1313541" y="1567542"/>
            <a:ext cx="5556229" cy="2333315"/>
            <a:chOff x="761999" y="1554179"/>
            <a:chExt cx="5968236" cy="2506336"/>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9931" t="12416" r="6507" b="13953"/>
            <a:stretch/>
          </p:blipFill>
          <p:spPr>
            <a:xfrm>
              <a:off x="1199810" y="1623955"/>
              <a:ext cx="5530425" cy="2436560"/>
            </a:xfrm>
            <a:prstGeom prst="rect">
              <a:avLst/>
            </a:prstGeom>
          </p:spPr>
        </p:pic>
        <p:cxnSp>
          <p:nvCxnSpPr>
            <p:cNvPr id="15" name="Straight Arrow Connector 14"/>
            <p:cNvCxnSpPr/>
            <p:nvPr/>
          </p:nvCxnSpPr>
          <p:spPr>
            <a:xfrm flipH="1" flipV="1">
              <a:off x="993313" y="1866378"/>
              <a:ext cx="5736922" cy="125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p:cNvSpPr txBox="1"/>
                <p:nvPr/>
              </p:nvSpPr>
              <p:spPr>
                <a:xfrm>
                  <a:off x="761999" y="1554179"/>
                  <a:ext cx="35060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761999" y="1554179"/>
                  <a:ext cx="350609" cy="369332"/>
                </a:xfrm>
                <a:prstGeom prst="rect">
                  <a:avLst/>
                </a:prstGeom>
                <a:blipFill rotWithShape="0">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633562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Clonal evolution of tumor cell population</a:t>
            </a:r>
            <a:endParaRPr lang="en-US" dirty="0"/>
          </a:p>
        </p:txBody>
      </p:sp>
      <p:sp>
        <p:nvSpPr>
          <p:cNvPr id="3" name="Content Placeholder 2"/>
          <p:cNvSpPr>
            <a:spLocks noGrp="1"/>
          </p:cNvSpPr>
          <p:nvPr>
            <p:ph idx="1"/>
          </p:nvPr>
        </p:nvSpPr>
        <p:spPr>
          <a:xfrm>
            <a:off x="4868146" y="1966259"/>
            <a:ext cx="3637302" cy="3657600"/>
          </a:xfrm>
          <a:solidFill>
            <a:schemeClr val="bg1"/>
          </a:solidFill>
        </p:spPr>
        <p:txBody>
          <a:bodyPr>
            <a:normAutofit lnSpcReduction="10000"/>
          </a:bodyPr>
          <a:lstStyle/>
          <a:p>
            <a:r>
              <a:rPr lang="ja-JP" altLang="en-US" dirty="0" smtClean="0"/>
              <a:t>がんは、体細胞変異の蓄積によって</a:t>
            </a:r>
            <a:r>
              <a:rPr lang="ja-JP" altLang="en-US" dirty="0" smtClean="0">
                <a:solidFill>
                  <a:srgbClr val="FF0000"/>
                </a:solidFill>
              </a:rPr>
              <a:t>単一の細胞から生じる</a:t>
            </a:r>
            <a:r>
              <a:rPr lang="ja-JP" altLang="en-US" dirty="0" smtClean="0"/>
              <a:t>。</a:t>
            </a:r>
            <a:endParaRPr lang="en-US" altLang="ja-JP" dirty="0" smtClean="0"/>
          </a:p>
          <a:p>
            <a:r>
              <a:rPr lang="ja-JP" altLang="en-US" dirty="0" smtClean="0"/>
              <a:t>その細胞がさらに変異を蓄積しながら</a:t>
            </a:r>
            <a:r>
              <a:rPr lang="ja-JP" altLang="en-US" dirty="0" smtClean="0">
                <a:solidFill>
                  <a:srgbClr val="FF0000"/>
                </a:solidFill>
              </a:rPr>
              <a:t>クローン増殖</a:t>
            </a:r>
            <a:r>
              <a:rPr lang="ja-JP" altLang="en-US" dirty="0" smtClean="0"/>
              <a:t>することにより悪性腫瘍が形成される。</a:t>
            </a:r>
            <a:endParaRPr lang="en-US" altLang="ja-JP" dirty="0" smtClean="0"/>
          </a:p>
          <a:p>
            <a:r>
              <a:rPr lang="ja-JP" altLang="en-US" dirty="0" smtClean="0"/>
              <a:t>生存に有利な</a:t>
            </a:r>
            <a:r>
              <a:rPr lang="ja-JP" altLang="en-US" dirty="0" smtClean="0">
                <a:solidFill>
                  <a:srgbClr val="FF0000"/>
                </a:solidFill>
              </a:rPr>
              <a:t>ドライバ変異</a:t>
            </a:r>
            <a:r>
              <a:rPr lang="ja-JP" altLang="en-US" dirty="0" smtClean="0"/>
              <a:t>が入ることにより、新たな部分型が生じる。</a:t>
            </a:r>
            <a:endParaRPr lang="en-US" altLang="ja-JP" dirty="0" smtClean="0"/>
          </a:p>
          <a:p>
            <a:r>
              <a:rPr lang="ja-JP" altLang="en-US" dirty="0" smtClean="0"/>
              <a:t>複数の</a:t>
            </a:r>
            <a:r>
              <a:rPr lang="ja-JP" altLang="en-US" dirty="0" smtClean="0">
                <a:solidFill>
                  <a:srgbClr val="FF0000"/>
                </a:solidFill>
              </a:rPr>
              <a:t>部分型が混在。</a:t>
            </a:r>
            <a:endParaRPr lang="en-US" altLang="ja-JP" dirty="0" smtClean="0">
              <a:solidFill>
                <a:srgbClr val="FF0000"/>
              </a:solidFill>
            </a:endParaRPr>
          </a:p>
          <a:p>
            <a:r>
              <a:rPr lang="en-US" dirty="0" smtClean="0"/>
              <a:t>Nowell, 1976, Science </a:t>
            </a:r>
            <a:r>
              <a:rPr lang="ja-JP" altLang="en-US" dirty="0" smtClean="0"/>
              <a:t>により提唱された。</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11102"/>
            <a:ext cx="4926668" cy="2974889"/>
          </a:xfrm>
          <a:prstGeom prst="rect">
            <a:avLst/>
          </a:prstGeom>
        </p:spPr>
      </p:pic>
    </p:spTree>
    <p:extLst>
      <p:ext uri="{BB962C8B-B14F-4D97-AF65-F5344CB8AC3E}">
        <p14:creationId xmlns:p14="http://schemas.microsoft.com/office/powerpoint/2010/main" val="4721795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7503460" cy="1320800"/>
          </a:xfrm>
        </p:spPr>
        <p:txBody>
          <a:bodyPr>
            <a:normAutofit/>
          </a:bodyPr>
          <a:lstStyle/>
          <a:p>
            <a:r>
              <a:rPr lang="en-US" dirty="0" smtClean="0"/>
              <a:t>Importance of clonal evolution</a:t>
            </a:r>
            <a:endParaRPr lang="en-US" dirty="0"/>
          </a:p>
        </p:txBody>
      </p:sp>
      <p:sp>
        <p:nvSpPr>
          <p:cNvPr id="3" name="Content Placeholder 2"/>
          <p:cNvSpPr>
            <a:spLocks noGrp="1"/>
          </p:cNvSpPr>
          <p:nvPr>
            <p:ph idx="1"/>
          </p:nvPr>
        </p:nvSpPr>
        <p:spPr>
          <a:xfrm>
            <a:off x="4361329" y="1930400"/>
            <a:ext cx="4000156" cy="4492546"/>
          </a:xfrm>
          <a:solidFill>
            <a:schemeClr val="bg1"/>
          </a:solidFill>
        </p:spPr>
        <p:txBody>
          <a:bodyPr>
            <a:normAutofit lnSpcReduction="10000"/>
          </a:bodyPr>
          <a:lstStyle/>
          <a:p>
            <a:r>
              <a:rPr lang="ja-JP" altLang="en-US" dirty="0" smtClean="0"/>
              <a:t>がんの部分型構成</a:t>
            </a:r>
            <a:endParaRPr lang="en-US" altLang="ja-JP" dirty="0" smtClean="0"/>
          </a:p>
          <a:p>
            <a:pPr marL="400050" lvl="1" indent="0">
              <a:buNone/>
            </a:pPr>
            <a:r>
              <a:rPr lang="ja-JP" altLang="en-US" dirty="0" smtClean="0"/>
              <a:t>がん治療において重要</a:t>
            </a:r>
            <a:endParaRPr lang="en-US" altLang="ja-JP" dirty="0" smtClean="0"/>
          </a:p>
          <a:p>
            <a:pPr marL="400050" lvl="1" indent="0">
              <a:buNone/>
            </a:pPr>
            <a:r>
              <a:rPr lang="en-US" altLang="ja-JP" dirty="0" smtClean="0"/>
              <a:t>Ex. </a:t>
            </a:r>
            <a:r>
              <a:rPr lang="ja-JP" altLang="en-US" dirty="0" smtClean="0"/>
              <a:t>部分型に応じた乳がんの標準治療ガイドライン</a:t>
            </a:r>
            <a:endParaRPr lang="en-US" altLang="ja-JP" dirty="0" smtClean="0"/>
          </a:p>
          <a:p>
            <a:r>
              <a:rPr lang="ja-JP" altLang="en-US" sz="1600" dirty="0" smtClean="0"/>
              <a:t>乳がんの</a:t>
            </a:r>
            <a:r>
              <a:rPr lang="en-US" altLang="ja-JP" sz="1600" dirty="0" smtClean="0"/>
              <a:t>Luminal A, Luminal B, HER2+, Basal-like</a:t>
            </a:r>
            <a:r>
              <a:rPr lang="ja-JP" altLang="en-US" sz="1600" dirty="0" smtClean="0"/>
              <a:t>は、免疫組織化学的に同定できる。</a:t>
            </a:r>
            <a:endParaRPr lang="en-US" altLang="ja-JP" sz="1600" dirty="0" smtClean="0"/>
          </a:p>
          <a:p>
            <a:r>
              <a:rPr lang="en-US" sz="1600" dirty="0" smtClean="0"/>
              <a:t>But </a:t>
            </a:r>
            <a:r>
              <a:rPr lang="ja-JP" altLang="en-US" sz="1600" dirty="0" smtClean="0"/>
              <a:t>患者に固有の部分型・未知部分型は発見不可</a:t>
            </a:r>
            <a:endParaRPr lang="en-US" altLang="ja-JP" sz="1600" dirty="0"/>
          </a:p>
          <a:p>
            <a:pPr marL="457200" lvl="1" indent="0">
              <a:buNone/>
            </a:pPr>
            <a:r>
              <a:rPr lang="ja-JP" altLang="en-US" dirty="0" smtClean="0"/>
              <a:t>→</a:t>
            </a:r>
            <a:r>
              <a:rPr lang="en-US" altLang="ja-JP" dirty="0" smtClean="0"/>
              <a:t> </a:t>
            </a:r>
            <a:r>
              <a:rPr lang="en-US" altLang="ja-JP" dirty="0" smtClean="0">
                <a:solidFill>
                  <a:srgbClr val="FF0000"/>
                </a:solidFill>
              </a:rPr>
              <a:t>NGS</a:t>
            </a:r>
            <a:r>
              <a:rPr lang="ja-JP" altLang="en-US" dirty="0" smtClean="0">
                <a:solidFill>
                  <a:srgbClr val="FF0000"/>
                </a:solidFill>
              </a:rPr>
              <a:t>データの活用</a:t>
            </a:r>
            <a:endParaRPr lang="en-US" altLang="ja-JP" dirty="0" smtClean="0">
              <a:solidFill>
                <a:srgbClr val="FF0000"/>
              </a:solidFill>
            </a:endParaRPr>
          </a:p>
          <a:p>
            <a:pPr indent="-285750"/>
            <a:r>
              <a:rPr lang="ja-JP" altLang="en-US" dirty="0" smtClean="0"/>
              <a:t>抗がん剤治療によってクローン進化過程が変化</a:t>
            </a:r>
            <a:endParaRPr lang="en-US" altLang="ja-JP" dirty="0" smtClean="0"/>
          </a:p>
          <a:p>
            <a:pPr marL="457200" lvl="1" indent="0">
              <a:buNone/>
            </a:pPr>
            <a:r>
              <a:rPr lang="ja-JP" altLang="en-US" dirty="0" smtClean="0"/>
              <a:t>→</a:t>
            </a:r>
            <a:r>
              <a:rPr lang="en-US" altLang="ja-JP" dirty="0" smtClean="0"/>
              <a:t> </a:t>
            </a:r>
            <a:r>
              <a:rPr lang="ja-JP" altLang="en-US" dirty="0" smtClean="0">
                <a:solidFill>
                  <a:srgbClr val="FF0000"/>
                </a:solidFill>
              </a:rPr>
              <a:t>部分型構成比</a:t>
            </a:r>
            <a:r>
              <a:rPr lang="ja-JP" altLang="en-US" dirty="0" smtClean="0"/>
              <a:t>と</a:t>
            </a:r>
            <a:r>
              <a:rPr lang="ja-JP" altLang="en-US" dirty="0" smtClean="0">
                <a:solidFill>
                  <a:srgbClr val="FF0000"/>
                </a:solidFill>
              </a:rPr>
              <a:t>増殖率</a:t>
            </a:r>
            <a:r>
              <a:rPr lang="ja-JP" altLang="en-US" dirty="0" smtClean="0"/>
              <a:t>の推定</a:t>
            </a:r>
            <a:endParaRPr lang="en-US" altLang="ja-JP" dirty="0"/>
          </a:p>
          <a:p>
            <a:pPr marL="457200" lvl="1" indent="0">
              <a:buNone/>
            </a:pPr>
            <a:r>
              <a:rPr lang="ja-JP" altLang="en-US" dirty="0" smtClean="0"/>
              <a:t>→</a:t>
            </a:r>
            <a:r>
              <a:rPr lang="en-US" altLang="ja-JP" dirty="0" smtClean="0"/>
              <a:t> </a:t>
            </a:r>
            <a:r>
              <a:rPr lang="ja-JP" altLang="en-US" dirty="0" smtClean="0"/>
              <a:t>予後の予測</a:t>
            </a:r>
            <a:endParaRPr lang="en-US" altLang="ja-JP" dirty="0" smtClean="0"/>
          </a:p>
        </p:txBody>
      </p:sp>
      <p:pic>
        <p:nvPicPr>
          <p:cNvPr id="6" name="Picture 5"/>
          <p:cNvPicPr>
            <a:picLocks noChangeAspect="1"/>
          </p:cNvPicPr>
          <p:nvPr/>
        </p:nvPicPr>
        <p:blipFill>
          <a:blip r:embed="rId3"/>
          <a:stretch>
            <a:fillRect/>
          </a:stretch>
        </p:blipFill>
        <p:spPr>
          <a:xfrm>
            <a:off x="0" y="1341224"/>
            <a:ext cx="4294094" cy="3062894"/>
          </a:xfrm>
          <a:prstGeom prst="rect">
            <a:avLst/>
          </a:prstGeom>
        </p:spPr>
      </p:pic>
      <p:sp>
        <p:nvSpPr>
          <p:cNvPr id="7" name="TextBox 6"/>
          <p:cNvSpPr txBox="1"/>
          <p:nvPr/>
        </p:nvSpPr>
        <p:spPr>
          <a:xfrm>
            <a:off x="1194043" y="4377865"/>
            <a:ext cx="3415935" cy="276999"/>
          </a:xfrm>
          <a:prstGeom prst="rect">
            <a:avLst/>
          </a:prstGeom>
          <a:noFill/>
        </p:spPr>
        <p:txBody>
          <a:bodyPr wrap="none" rtlCol="0">
            <a:spAutoFit/>
          </a:bodyPr>
          <a:lstStyle/>
          <a:p>
            <a:r>
              <a:rPr lang="en-US" sz="1200" dirty="0" smtClean="0"/>
              <a:t>Wilson</a:t>
            </a:r>
            <a:r>
              <a:rPr lang="en-US" sz="1200" dirty="0"/>
              <a:t> </a:t>
            </a:r>
            <a:r>
              <a:rPr lang="en-US" sz="1200" dirty="0" smtClean="0"/>
              <a:t>et al., 2016, npj Breast Cancer</a:t>
            </a:r>
            <a:r>
              <a:rPr lang="ja-JP" altLang="en-US" sz="1200" dirty="0" smtClean="0"/>
              <a:t>より引用</a:t>
            </a:r>
            <a:endParaRPr lang="en-US" sz="1200" dirty="0"/>
          </a:p>
        </p:txBody>
      </p:sp>
      <p:pic>
        <p:nvPicPr>
          <p:cNvPr id="9"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 y="4860846"/>
            <a:ext cx="3556000" cy="1562100"/>
          </a:xfrm>
          <a:prstGeom prst="rect">
            <a:avLst/>
          </a:prstGeom>
        </p:spPr>
      </p:pic>
      <p:sp>
        <p:nvSpPr>
          <p:cNvPr id="10" name="TextBox 9"/>
          <p:cNvSpPr txBox="1"/>
          <p:nvPr/>
        </p:nvSpPr>
        <p:spPr>
          <a:xfrm>
            <a:off x="201705" y="5798987"/>
            <a:ext cx="1102462" cy="338554"/>
          </a:xfrm>
          <a:prstGeom prst="rect">
            <a:avLst/>
          </a:prstGeom>
          <a:noFill/>
        </p:spPr>
        <p:txBody>
          <a:bodyPr wrap="square" rtlCol="0">
            <a:spAutoFit/>
          </a:bodyPr>
          <a:lstStyle/>
          <a:p>
            <a:r>
              <a:rPr lang="ja-JP" altLang="en-US" sz="1600" smtClean="0">
                <a:latin typeface="Hiragino Mincho ProN W3" charset="-128"/>
                <a:ea typeface="Hiragino Mincho ProN W3" charset="-128"/>
                <a:cs typeface="Hiragino Mincho ProN W3" charset="-128"/>
              </a:rPr>
              <a:t>正常細胞</a:t>
            </a:r>
            <a:endParaRPr lang="en-US" sz="1600" dirty="0" smtClean="0">
              <a:latin typeface="Hiragino Mincho ProN W3" charset="-128"/>
              <a:ea typeface="Hiragino Mincho ProN W3" charset="-128"/>
              <a:cs typeface="Hiragino Mincho ProN W3" charset="-128"/>
            </a:endParaRPr>
          </a:p>
        </p:txBody>
      </p:sp>
      <p:sp>
        <p:nvSpPr>
          <p:cNvPr id="11" name="TextBox 10"/>
          <p:cNvSpPr txBox="1"/>
          <p:nvPr/>
        </p:nvSpPr>
        <p:spPr>
          <a:xfrm>
            <a:off x="1081190" y="5859900"/>
            <a:ext cx="1102462" cy="338554"/>
          </a:xfrm>
          <a:prstGeom prst="rect">
            <a:avLst/>
          </a:prstGeom>
          <a:noFill/>
        </p:spPr>
        <p:txBody>
          <a:bodyPr wrap="square" rtlCol="0">
            <a:spAutoFit/>
          </a:bodyPr>
          <a:lstStyle/>
          <a:p>
            <a:r>
              <a:rPr lang="en-US" sz="1600" dirty="0" smtClean="0">
                <a:latin typeface="Hiragino Mincho ProN W3" charset="-128"/>
                <a:ea typeface="Hiragino Mincho ProN W3" charset="-128"/>
                <a:cs typeface="Hiragino Mincho ProN W3" charset="-128"/>
              </a:rPr>
              <a:t>MRCA</a:t>
            </a:r>
          </a:p>
        </p:txBody>
      </p:sp>
    </p:spTree>
    <p:extLst>
      <p:ext uri="{BB962C8B-B14F-4D97-AF65-F5344CB8AC3E}">
        <p14:creationId xmlns:p14="http://schemas.microsoft.com/office/powerpoint/2010/main" val="12050245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88499"/>
            <a:ext cx="6204427" cy="3746443"/>
          </a:xfrm>
          <a:prstGeom prst="rect">
            <a:avLst/>
          </a:prstGeom>
        </p:spPr>
      </p:pic>
      <p:sp>
        <p:nvSpPr>
          <p:cNvPr id="2" name="Title 1"/>
          <p:cNvSpPr>
            <a:spLocks noGrp="1"/>
          </p:cNvSpPr>
          <p:nvPr>
            <p:ph type="title"/>
          </p:nvPr>
        </p:nvSpPr>
        <p:spPr/>
        <p:txBody>
          <a:bodyPr/>
          <a:lstStyle/>
          <a:p>
            <a:r>
              <a:rPr lang="en-US" dirty="0" smtClean="0"/>
              <a:t>Purpose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1068" y="1488613"/>
                <a:ext cx="6347714" cy="3880773"/>
              </a:xfrm>
            </p:spPr>
            <p:txBody>
              <a:bodyPr/>
              <a:lstStyle/>
              <a:p>
                <a:r>
                  <a:rPr lang="ja-JP" altLang="en-US" smtClean="0"/>
                  <a:t>腫瘍の部分型構成比</a:t>
                </a:r>
                <a:r>
                  <a:rPr lang="en-US" altLang="ja-JP" dirty="0" smtClean="0"/>
                  <a:t>(</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𝑛</m:t>
                        </m:r>
                      </m:e>
                      <m:sub>
                        <m:r>
                          <a:rPr lang="en-US" altLang="ja-JP" b="0" i="1" smtClean="0">
                            <a:latin typeface="Cambria Math" charset="0"/>
                          </a:rPr>
                          <m:t>𝑖</m:t>
                        </m:r>
                      </m:sub>
                    </m:sSub>
                  </m:oMath>
                </a14:m>
                <a:r>
                  <a:rPr lang="en-US" altLang="ja-JP" dirty="0" smtClean="0"/>
                  <a:t>)</a:t>
                </a:r>
                <a:r>
                  <a:rPr lang="ja-JP" altLang="en-US" smtClean="0"/>
                  <a:t>の同定</a:t>
                </a:r>
                <a:endParaRPr lang="en-US" altLang="ja-JP" dirty="0" smtClean="0"/>
              </a:p>
              <a:p>
                <a:r>
                  <a:rPr lang="ja-JP" altLang="en-US" smtClean="0"/>
                  <a:t>各部分型の誕生時刻</a:t>
                </a:r>
                <a:r>
                  <a:rPr lang="en-US" altLang="ja-JP" dirty="0" smtClean="0"/>
                  <a:t>(</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𝑡</m:t>
                        </m:r>
                      </m:e>
                      <m:sub>
                        <m:r>
                          <a:rPr lang="en-US" altLang="ja-JP" b="0" i="1" smtClean="0">
                            <a:latin typeface="Cambria Math" charset="0"/>
                          </a:rPr>
                          <m:t>𝑖</m:t>
                        </m:r>
                      </m:sub>
                    </m:sSub>
                  </m:oMath>
                </a14:m>
                <a:r>
                  <a:rPr lang="en-US" altLang="ja-JP" dirty="0" smtClean="0"/>
                  <a:t>)</a:t>
                </a:r>
                <a:r>
                  <a:rPr lang="ja-JP" altLang="en-US" smtClean="0"/>
                  <a:t>・増殖率</a:t>
                </a:r>
                <a:r>
                  <a:rPr lang="en-US" altLang="ja-JP" dirty="0"/>
                  <a:t>(</a:t>
                </a:r>
                <a14:m>
                  <m:oMath xmlns:m="http://schemas.openxmlformats.org/officeDocument/2006/math">
                    <m:sSub>
                      <m:sSubPr>
                        <m:ctrlPr>
                          <a:rPr lang="en-US" altLang="ja-JP" i="1">
                            <a:latin typeface="Cambria Math" charset="0"/>
                          </a:rPr>
                        </m:ctrlPr>
                      </m:sSubPr>
                      <m:e>
                        <m:r>
                          <a:rPr lang="en-US" altLang="ja-JP" i="1">
                            <a:latin typeface="Cambria Math" charset="0"/>
                            <a:ea typeface="Cambria Math" charset="0"/>
                            <a:cs typeface="Cambria Math" charset="0"/>
                          </a:rPr>
                          <m:t>𝛼</m:t>
                        </m:r>
                      </m:e>
                      <m:sub>
                        <m:r>
                          <a:rPr lang="en-US" altLang="ja-JP" i="1">
                            <a:latin typeface="Cambria Math" charset="0"/>
                          </a:rPr>
                          <m:t>𝑖</m:t>
                        </m:r>
                      </m:sub>
                    </m:sSub>
                  </m:oMath>
                </a14:m>
                <a:r>
                  <a:rPr lang="en-US" altLang="ja-JP" dirty="0"/>
                  <a:t>)</a:t>
                </a:r>
                <a:r>
                  <a:rPr lang="ja-JP" altLang="en-US" smtClean="0"/>
                  <a:t>の推定</a:t>
                </a:r>
                <a:endParaRPr lang="en-US" altLang="ja-JP"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1068" y="1488613"/>
                <a:ext cx="6347714" cy="3880773"/>
              </a:xfrm>
              <a:blipFill rotWithShape="0">
                <a:blip r:embed="rId4"/>
                <a:stretch>
                  <a:fillRect l="-192" t="-1413"/>
                </a:stretch>
              </a:blipFill>
            </p:spPr>
            <p:txBody>
              <a:bodyPr/>
              <a:lstStyle/>
              <a:p>
                <a:r>
                  <a:rPr lang="en-US">
                    <a:noFill/>
                  </a:rPr>
                  <a:t> </a:t>
                </a:r>
              </a:p>
            </p:txBody>
          </p:sp>
        </mc:Fallback>
      </mc:AlternateContent>
      <p:pic>
        <p:nvPicPr>
          <p:cNvPr id="6" name="Picture 5"/>
          <p:cNvPicPr>
            <a:picLocks noChangeAspect="1"/>
          </p:cNvPicPr>
          <p:nvPr/>
        </p:nvPicPr>
        <p:blipFill>
          <a:blip r:embed="rId5"/>
          <a:stretch>
            <a:fillRect/>
          </a:stretch>
        </p:blipFill>
        <p:spPr>
          <a:xfrm>
            <a:off x="5348336" y="2322664"/>
            <a:ext cx="1955800" cy="800100"/>
          </a:xfrm>
          <a:prstGeom prst="rect">
            <a:avLst/>
          </a:prstGeom>
        </p:spPr>
      </p:pic>
      <p:cxnSp>
        <p:nvCxnSpPr>
          <p:cNvPr id="8" name="Straight Arrow Connector 7"/>
          <p:cNvCxnSpPr/>
          <p:nvPr/>
        </p:nvCxnSpPr>
        <p:spPr>
          <a:xfrm>
            <a:off x="4386649" y="2214155"/>
            <a:ext cx="2409567" cy="362926"/>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p:cNvSpPr txBox="1"/>
              <p:nvPr/>
            </p:nvSpPr>
            <p:spPr>
              <a:xfrm>
                <a:off x="6352562" y="3196584"/>
                <a:ext cx="1592833" cy="307777"/>
              </a:xfrm>
              <a:prstGeom prst="rect">
                <a:avLst/>
              </a:prstGeom>
              <a:noFill/>
            </p:spPr>
            <p:txBody>
              <a:bodyPr wrap="square" lIns="0" tIns="0" rIns="0" bIns="0" rtlCol="0">
                <a:spAutoFit/>
              </a:bodyPr>
              <a:lstStyle/>
              <a:p>
                <a14:m>
                  <m:oMath xmlns:m="http://schemas.openxmlformats.org/officeDocument/2006/math">
                    <m:r>
                      <a:rPr lang="en-US" sz="2000" b="0" i="1" smtClean="0">
                        <a:latin typeface="Cambria Math" charset="0"/>
                      </a:rPr>
                      <m:t>𝑁</m:t>
                    </m:r>
                    <m:r>
                      <a:rPr lang="en-US" sz="2000" b="0" i="1" smtClean="0">
                        <a:latin typeface="Cambria Math" charset="0"/>
                      </a:rPr>
                      <m:t>: </m:t>
                    </m:r>
                  </m:oMath>
                </a14:m>
                <a:r>
                  <a:rPr lang="ja-JP" altLang="en-US" sz="2000" smtClean="0"/>
                  <a:t>総細胞数</a:t>
                </a:r>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352562" y="3196584"/>
                <a:ext cx="1592833" cy="307777"/>
              </a:xfrm>
              <a:prstGeom prst="rect">
                <a:avLst/>
              </a:prstGeom>
              <a:blipFill rotWithShape="0">
                <a:blip r:embed="rId6"/>
                <a:stretch>
                  <a:fillRect l="-5364" t="-145098" b="-172549"/>
                </a:stretch>
              </a:blipFill>
            </p:spPr>
            <p:txBody>
              <a:bodyPr/>
              <a:lstStyle/>
              <a:p>
                <a:r>
                  <a:rPr lang="en-US">
                    <a:noFill/>
                  </a:rPr>
                  <a:t> </a:t>
                </a:r>
              </a:p>
            </p:txBody>
          </p:sp>
        </mc:Fallback>
      </mc:AlternateContent>
      <p:cxnSp>
        <p:nvCxnSpPr>
          <p:cNvPr id="18" name="Straight Arrow Connector 17"/>
          <p:cNvCxnSpPr/>
          <p:nvPr/>
        </p:nvCxnSpPr>
        <p:spPr>
          <a:xfrm flipH="1">
            <a:off x="2162432" y="2322664"/>
            <a:ext cx="951471" cy="2335833"/>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398132" y="1873037"/>
            <a:ext cx="824302" cy="4506461"/>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6074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US" dirty="0"/>
          </a:p>
        </p:txBody>
      </p:sp>
      <p:sp>
        <p:nvSpPr>
          <p:cNvPr id="3" name="Content Placeholder 2"/>
          <p:cNvSpPr>
            <a:spLocks noGrp="1"/>
          </p:cNvSpPr>
          <p:nvPr>
            <p:ph idx="1"/>
          </p:nvPr>
        </p:nvSpPr>
        <p:spPr>
          <a:xfrm>
            <a:off x="453066" y="1930400"/>
            <a:ext cx="7559177" cy="4193082"/>
          </a:xfrm>
          <a:solidFill>
            <a:schemeClr val="bg1"/>
          </a:solidFill>
        </p:spPr>
        <p:txBody>
          <a:bodyPr>
            <a:normAutofit/>
          </a:bodyPr>
          <a:lstStyle/>
          <a:p>
            <a:r>
              <a:rPr lang="ja-JP" altLang="en-US" dirty="0"/>
              <a:t>解くべき問題</a:t>
            </a:r>
            <a:endParaRPr lang="en-US" altLang="ja-JP" dirty="0"/>
          </a:p>
          <a:p>
            <a:pPr marL="457200" lvl="1" indent="0">
              <a:buNone/>
            </a:pPr>
            <a:r>
              <a:rPr lang="en-US" altLang="ja-JP" dirty="0"/>
              <a:t>Input:	</a:t>
            </a:r>
            <a:r>
              <a:rPr lang="ja-JP" altLang="en-US" dirty="0"/>
              <a:t>各一</a:t>
            </a:r>
            <a:r>
              <a:rPr lang="ja-JP" altLang="en-US" dirty="0" smtClean="0"/>
              <a:t>塩基変異</a:t>
            </a:r>
            <a:r>
              <a:rPr lang="en-US" altLang="ja-JP" dirty="0" smtClean="0"/>
              <a:t>(SNV)</a:t>
            </a:r>
            <a:r>
              <a:rPr lang="ja-JP" altLang="en-US" dirty="0"/>
              <a:t>位置における</a:t>
            </a:r>
            <a:r>
              <a:rPr lang="en-US" altLang="ja-JP" dirty="0"/>
              <a:t>NGS</a:t>
            </a:r>
            <a:r>
              <a:rPr lang="ja-JP" altLang="en-US" dirty="0"/>
              <a:t>リードの総数と変異リード数</a:t>
            </a:r>
            <a:endParaRPr lang="en-US" altLang="ja-JP" dirty="0"/>
          </a:p>
          <a:p>
            <a:pPr marL="457200" lvl="1" indent="0">
              <a:buNone/>
            </a:pPr>
            <a:r>
              <a:rPr lang="en-US" altLang="ja-JP" dirty="0"/>
              <a:t>Output:	</a:t>
            </a:r>
            <a:r>
              <a:rPr lang="ja-JP" altLang="en-US" dirty="0"/>
              <a:t>部分型の構成比と誕生時刻および増殖率</a:t>
            </a:r>
            <a:endParaRPr lang="en-US" altLang="ja-JP" dirty="0"/>
          </a:p>
          <a:p>
            <a:endParaRPr lang="en-US" altLang="ja-JP" dirty="0" smtClean="0"/>
          </a:p>
          <a:p>
            <a:r>
              <a:rPr lang="ja-JP" altLang="en-US" dirty="0" smtClean="0"/>
              <a:t>腫瘍中の各細胞の一細胞シーケンシング</a:t>
            </a:r>
            <a:endParaRPr lang="en-US" altLang="ja-JP" dirty="0" smtClean="0"/>
          </a:p>
          <a:p>
            <a:pPr marL="400050" lvl="1" indent="0">
              <a:buNone/>
            </a:pPr>
            <a:r>
              <a:rPr lang="ja-JP" altLang="en-US" dirty="0" smtClean="0"/>
              <a:t>すべての部分型とその構成比を同定可能</a:t>
            </a:r>
            <a:endParaRPr lang="en-US" altLang="ja-JP" dirty="0"/>
          </a:p>
          <a:p>
            <a:pPr marL="400050" lvl="1" indent="0">
              <a:buNone/>
            </a:pPr>
            <a:r>
              <a:rPr lang="en-US" altLang="ja-JP" dirty="0" smtClean="0"/>
              <a:t>But </a:t>
            </a:r>
            <a:r>
              <a:rPr lang="ja-JP" altLang="en-US" dirty="0" smtClean="0"/>
              <a:t>がんの一細胞シーケンシングは技術的な困難が伴い、高コスト</a:t>
            </a:r>
            <a:endParaRPr lang="en-US" altLang="ja-JP" dirty="0" smtClean="0"/>
          </a:p>
          <a:p>
            <a:pPr marL="400050" lvl="1" indent="0">
              <a:buNone/>
            </a:pPr>
            <a:r>
              <a:rPr lang="ja-JP" altLang="en-US" dirty="0" smtClean="0"/>
              <a:t>→</a:t>
            </a:r>
            <a:r>
              <a:rPr lang="en-US" altLang="ja-JP" dirty="0" smtClean="0"/>
              <a:t> </a:t>
            </a:r>
            <a:r>
              <a:rPr lang="ja-JP" altLang="en-US" dirty="0" smtClean="0"/>
              <a:t>バルクシーケンシングを行うことが一般的</a:t>
            </a:r>
            <a:endParaRPr lang="en-US" altLang="ja-JP" dirty="0"/>
          </a:p>
          <a:p>
            <a:pPr marL="285750"/>
            <a:r>
              <a:rPr lang="ja-JP" altLang="en-US" dirty="0" smtClean="0"/>
              <a:t>バルクシーケンシングに伴う問題</a:t>
            </a:r>
            <a:endParaRPr lang="en-US" altLang="ja-JP" dirty="0" smtClean="0"/>
          </a:p>
          <a:p>
            <a:pPr marL="685800" lvl="1">
              <a:buFont typeface="Arial" charset="0"/>
              <a:buChar char="•"/>
            </a:pPr>
            <a:r>
              <a:rPr lang="ja-JP" altLang="en-US" dirty="0" smtClean="0"/>
              <a:t>観測されるリードは、部分型の平均像</a:t>
            </a:r>
            <a:endParaRPr lang="en-US" altLang="ja-JP" dirty="0" smtClean="0"/>
          </a:p>
          <a:p>
            <a:pPr marL="685800" lvl="1">
              <a:buFont typeface="Arial" charset="0"/>
              <a:buChar char="•"/>
            </a:pPr>
            <a:r>
              <a:rPr lang="ja-JP" altLang="en-US" dirty="0" smtClean="0"/>
              <a:t>各部分型の変異アレル頻度を隠れ状態推定する必要がある</a:t>
            </a:r>
            <a:endParaRPr lang="en-US" altLang="ja-JP" dirty="0" smtClean="0"/>
          </a:p>
        </p:txBody>
      </p:sp>
    </p:spTree>
    <p:extLst>
      <p:ext uri="{BB962C8B-B14F-4D97-AF65-F5344CB8AC3E}">
        <p14:creationId xmlns:p14="http://schemas.microsoft.com/office/powerpoint/2010/main" val="680946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252" y="609600"/>
            <a:ext cx="7978348" cy="628377"/>
          </a:xfrm>
          <a:noFill/>
        </p:spPr>
        <p:txBody>
          <a:bodyPr>
            <a:normAutofit fontScale="90000"/>
          </a:bodyPr>
          <a:lstStyle/>
          <a:p>
            <a:r>
              <a:rPr lang="en-US" dirty="0" smtClean="0"/>
              <a:t>Preceding studies -</a:t>
            </a:r>
            <a:r>
              <a:rPr lang="ja-JP" altLang="en-US" smtClean="0"/>
              <a:t>部分型構成比推定</a:t>
            </a:r>
            <a:r>
              <a:rPr lang="en-US" altLang="ja-JP" dirty="0" smtClean="0"/>
              <a:t>-</a:t>
            </a:r>
            <a:endParaRPr lang="en-US" dirty="0"/>
          </a:p>
        </p:txBody>
      </p:sp>
      <p:sp>
        <p:nvSpPr>
          <p:cNvPr id="7" name="Content Placeholder 6"/>
          <p:cNvSpPr>
            <a:spLocks noGrp="1"/>
          </p:cNvSpPr>
          <p:nvPr>
            <p:ph idx="1"/>
          </p:nvPr>
        </p:nvSpPr>
        <p:spPr>
          <a:xfrm>
            <a:off x="609600" y="1470213"/>
            <a:ext cx="6642847" cy="4580116"/>
          </a:xfrm>
          <a:noFill/>
        </p:spPr>
        <p:txBody>
          <a:bodyPr/>
          <a:lstStyle/>
          <a:p>
            <a:r>
              <a:rPr lang="en-US" dirty="0" smtClean="0"/>
              <a:t>PyClone</a:t>
            </a:r>
            <a:r>
              <a:rPr lang="en-US" dirty="0"/>
              <a:t>	</a:t>
            </a:r>
            <a:r>
              <a:rPr lang="en-US" dirty="0" smtClean="0"/>
              <a:t>(Roth et al., 2014, Nat Methods)</a:t>
            </a:r>
          </a:p>
          <a:p>
            <a:pPr marL="400050" lvl="1" indent="0">
              <a:buNone/>
            </a:pPr>
            <a:r>
              <a:rPr lang="ja-JP" altLang="en-US" dirty="0" smtClean="0"/>
              <a:t>ディリクレ過程を用いたベイジアンクラスタリング</a:t>
            </a:r>
            <a:endParaRPr lang="en-US" altLang="ja-JP" dirty="0" smtClean="0"/>
          </a:p>
          <a:p>
            <a:r>
              <a:rPr lang="en-US" dirty="0" smtClean="0"/>
              <a:t>AncesTree (El-Kebir</a:t>
            </a:r>
            <a:r>
              <a:rPr lang="en-US" dirty="0"/>
              <a:t> </a:t>
            </a:r>
            <a:r>
              <a:rPr lang="en-US" dirty="0" smtClean="0"/>
              <a:t>et al., 2015, Bioinformatics)</a:t>
            </a:r>
          </a:p>
          <a:p>
            <a:pPr marL="400050" lvl="1" indent="0">
              <a:buNone/>
            </a:pPr>
            <a:r>
              <a:rPr lang="ja-JP" altLang="en-US" dirty="0" smtClean="0"/>
              <a:t>腫瘍内の複数箇所のサンプルを利用し、変異アレル頻度を部分型頻度と部分型系統樹に因数分解する整数計画問題に帰着</a:t>
            </a:r>
            <a:endParaRPr lang="en-US" altLang="ja-JP" dirty="0" smtClean="0"/>
          </a:p>
          <a:p>
            <a:r>
              <a:rPr lang="en-US" dirty="0" smtClean="0"/>
              <a:t>But </a:t>
            </a:r>
            <a:r>
              <a:rPr lang="ja-JP" altLang="en-US" dirty="0" smtClean="0"/>
              <a:t>いずれも部分型誕生時刻や増殖率は推定できない。</a:t>
            </a:r>
            <a:endParaRPr lang="en-US" dirty="0" smtClean="0"/>
          </a:p>
          <a:p>
            <a:endParaRPr lang="en-US" dirty="0"/>
          </a:p>
        </p:txBody>
      </p:sp>
      <p:pic>
        <p:nvPicPr>
          <p:cNvPr id="3" name="Picture 2"/>
          <p:cNvPicPr>
            <a:picLocks noChangeAspect="1"/>
          </p:cNvPicPr>
          <p:nvPr/>
        </p:nvPicPr>
        <p:blipFill>
          <a:blip r:embed="rId3"/>
          <a:stretch>
            <a:fillRect/>
          </a:stretch>
        </p:blipFill>
        <p:spPr>
          <a:xfrm>
            <a:off x="713442" y="3760270"/>
            <a:ext cx="6134271" cy="2057823"/>
          </a:xfrm>
          <a:prstGeom prst="rect">
            <a:avLst/>
          </a:prstGeom>
        </p:spPr>
      </p:pic>
      <p:sp>
        <p:nvSpPr>
          <p:cNvPr id="4" name="Rectangle 3"/>
          <p:cNvSpPr/>
          <p:nvPr/>
        </p:nvSpPr>
        <p:spPr>
          <a:xfrm>
            <a:off x="3042280" y="5749545"/>
            <a:ext cx="4832605" cy="369332"/>
          </a:xfrm>
          <a:prstGeom prst="rect">
            <a:avLst/>
          </a:prstGeom>
        </p:spPr>
        <p:txBody>
          <a:bodyPr wrap="none">
            <a:spAutoFit/>
          </a:bodyPr>
          <a:lstStyle/>
          <a:p>
            <a:r>
              <a:rPr lang="en-US" dirty="0"/>
              <a:t>El-Kebir et al., 2015, </a:t>
            </a:r>
            <a:r>
              <a:rPr lang="en-US" dirty="0" smtClean="0"/>
              <a:t>Bioinformatics</a:t>
            </a:r>
            <a:r>
              <a:rPr lang="ja-JP" altLang="en-US" dirty="0" smtClean="0"/>
              <a:t>より引用</a:t>
            </a:r>
            <a:endParaRPr lang="en-US" dirty="0"/>
          </a:p>
        </p:txBody>
      </p:sp>
    </p:spTree>
    <p:extLst>
      <p:ext uri="{BB962C8B-B14F-4D97-AF65-F5344CB8AC3E}">
        <p14:creationId xmlns:p14="http://schemas.microsoft.com/office/powerpoint/2010/main" val="1950828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841525" cy="1320800"/>
          </a:xfrm>
        </p:spPr>
        <p:txBody>
          <a:bodyPr/>
          <a:lstStyle/>
          <a:p>
            <a:r>
              <a:rPr lang="en-US" dirty="0" smtClean="0"/>
              <a:t>Preceding studies -</a:t>
            </a:r>
            <a:r>
              <a:rPr lang="ja-JP" altLang="en-US" smtClean="0"/>
              <a:t>増殖率推定</a:t>
            </a:r>
            <a:r>
              <a:rPr lang="en-US" altLang="ja-JP" dirty="0" smtClean="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0785" y="1680519"/>
                <a:ext cx="5477607" cy="4553963"/>
              </a:xfrm>
              <a:solidFill>
                <a:schemeClr val="bg1"/>
              </a:solidFill>
            </p:spPr>
            <p:txBody>
              <a:bodyPr>
                <a:normAutofit lnSpcReduction="10000"/>
              </a:bodyPr>
              <a:lstStyle/>
              <a:p>
                <a:r>
                  <a:rPr lang="ja-JP" altLang="en-US" dirty="0" smtClean="0"/>
                  <a:t>がんの中立進化の同定</a:t>
                </a:r>
                <a:r>
                  <a:rPr lang="en-US" altLang="ja-JP" dirty="0" smtClean="0"/>
                  <a:t> (Williams et al., 2016, Nat Genet)</a:t>
                </a:r>
              </a:p>
              <a:p>
                <a:pPr lvl="1"/>
                <a:r>
                  <a:rPr lang="ja-JP" altLang="en-US" dirty="0" smtClean="0"/>
                  <a:t>がんの発展に直接寄与しない</a:t>
                </a:r>
                <a:r>
                  <a:rPr lang="ja-JP" altLang="en-US" dirty="0" smtClean="0">
                    <a:solidFill>
                      <a:srgbClr val="FF0000"/>
                    </a:solidFill>
                  </a:rPr>
                  <a:t>パッセンジャー変異</a:t>
                </a:r>
                <a:r>
                  <a:rPr lang="ja-JP" altLang="en-US" dirty="0" smtClean="0"/>
                  <a:t>に着目</a:t>
                </a:r>
                <a:endParaRPr lang="en-US" altLang="ja-JP" dirty="0" smtClean="0"/>
              </a:p>
              <a:p>
                <a:pPr lvl="1"/>
                <a:r>
                  <a:rPr lang="ja-JP" altLang="en-US" dirty="0" smtClean="0"/>
                  <a:t>選択圧の働かない</a:t>
                </a:r>
                <a:r>
                  <a:rPr lang="ja-JP" altLang="en-US" dirty="0" smtClean="0">
                    <a:solidFill>
                      <a:srgbClr val="FF0000"/>
                    </a:solidFill>
                  </a:rPr>
                  <a:t>パッセンジャー変異</a:t>
                </a:r>
                <a:r>
                  <a:rPr lang="ja-JP" altLang="en-US" dirty="0" smtClean="0"/>
                  <a:t>に対して、</a:t>
                </a:r>
                <a:r>
                  <a:rPr lang="ja-JP" altLang="en-US" dirty="0" smtClean="0">
                    <a:solidFill>
                      <a:srgbClr val="FF0000"/>
                    </a:solidFill>
                  </a:rPr>
                  <a:t>中立進化</a:t>
                </a:r>
                <a:r>
                  <a:rPr lang="ja-JP" altLang="en-US" dirty="0" smtClean="0"/>
                  <a:t>のモデルを仮定</a:t>
                </a:r>
                <a:endParaRPr lang="en-US" altLang="ja-JP" dirty="0" smtClean="0"/>
              </a:p>
              <a:p>
                <a:pPr marL="457200" lvl="1" indent="0">
                  <a:buNone/>
                </a:pPr>
                <a:r>
                  <a:rPr lang="ja-JP" altLang="en-US" dirty="0" smtClean="0"/>
                  <a:t>→</a:t>
                </a:r>
                <a:r>
                  <a:rPr lang="en-US" altLang="ja-JP" dirty="0"/>
                  <a:t> </a:t>
                </a:r>
                <a:r>
                  <a:rPr lang="ja-JP" altLang="en-US" dirty="0" smtClean="0"/>
                  <a:t>腫瘍内の変異の累積度数</a:t>
                </a:r>
                <a14:m>
                  <m:oMath xmlns:m="http://schemas.openxmlformats.org/officeDocument/2006/math">
                    <m:r>
                      <a:rPr lang="en-US" altLang="ja-JP" b="0" i="1" smtClean="0">
                        <a:latin typeface="Cambria Math" charset="0"/>
                      </a:rPr>
                      <m:t>𝑀</m:t>
                    </m:r>
                    <m:r>
                      <a:rPr lang="en-US" altLang="ja-JP" b="0" i="1" smtClean="0">
                        <a:latin typeface="Cambria Math" charset="0"/>
                      </a:rPr>
                      <m:t>(</m:t>
                    </m:r>
                    <m:r>
                      <a:rPr lang="en-US" altLang="ja-JP" b="0" i="1" smtClean="0">
                        <a:latin typeface="Cambria Math" charset="0"/>
                      </a:rPr>
                      <m:t>𝑓</m:t>
                    </m:r>
                    <m:r>
                      <a:rPr lang="en-US" altLang="ja-JP" b="0" i="1" smtClean="0">
                        <a:latin typeface="Cambria Math" charset="0"/>
                      </a:rPr>
                      <m:t>)</m:t>
                    </m:r>
                  </m:oMath>
                </a14:m>
                <a:r>
                  <a:rPr lang="ja-JP" altLang="en-US" dirty="0" smtClean="0"/>
                  <a:t>は、変異アレル頻度</a:t>
                </a:r>
                <a14:m>
                  <m:oMath xmlns:m="http://schemas.openxmlformats.org/officeDocument/2006/math">
                    <m:r>
                      <a:rPr lang="en-US" altLang="ja-JP" b="0" i="1" smtClean="0">
                        <a:latin typeface="Cambria Math" charset="0"/>
                      </a:rPr>
                      <m:t>𝑓</m:t>
                    </m:r>
                    <m:r>
                      <a:rPr lang="ja-JP" altLang="en-US" b="0" i="1" smtClean="0">
                        <a:latin typeface="Cambria Math" charset="0"/>
                      </a:rPr>
                      <m:t>に</m:t>
                    </m:r>
                    <m:r>
                      <a:rPr lang="ja-JP" altLang="en-US" i="1" smtClean="0">
                        <a:latin typeface="Cambria Math" charset="0"/>
                      </a:rPr>
                      <m:t>反比例</m:t>
                    </m:r>
                    <m:r>
                      <a:rPr lang="ja-JP" altLang="en-US" b="0" i="1" smtClean="0">
                        <a:latin typeface="Cambria Math" charset="0"/>
                      </a:rPr>
                      <m:t>。</m:t>
                    </m:r>
                    <m:r>
                      <a:rPr lang="ja-JP" altLang="en-US" i="1" smtClean="0">
                        <a:solidFill>
                          <a:srgbClr val="FF0000"/>
                        </a:solidFill>
                        <a:latin typeface="Cambria Math" charset="0"/>
                      </a:rPr>
                      <m:t>係数</m:t>
                    </m:r>
                    <m:sSub>
                      <m:sSubPr>
                        <m:ctrlPr>
                          <a:rPr lang="en-US" altLang="ja-JP" i="1" smtClean="0">
                            <a:solidFill>
                              <a:srgbClr val="FF0000"/>
                            </a:solidFill>
                            <a:latin typeface="Cambria Math" charset="0"/>
                          </a:rPr>
                        </m:ctrlPr>
                      </m:sSubPr>
                      <m:e>
                        <m:r>
                          <a:rPr lang="en-US" altLang="ja-JP" i="1" smtClean="0">
                            <a:solidFill>
                              <a:srgbClr val="FF0000"/>
                            </a:solidFill>
                            <a:latin typeface="Cambria Math" charset="0"/>
                            <a:ea typeface="Cambria Math" charset="0"/>
                            <a:cs typeface="Cambria Math" charset="0"/>
                          </a:rPr>
                          <m:t>𝜇</m:t>
                        </m:r>
                      </m:e>
                      <m:sub>
                        <m:r>
                          <a:rPr lang="en-US" altLang="ja-JP" b="0" i="1" smtClean="0">
                            <a:solidFill>
                              <a:srgbClr val="FF0000"/>
                            </a:solidFill>
                            <a:latin typeface="Cambria Math" charset="0"/>
                          </a:rPr>
                          <m:t>𝑒</m:t>
                        </m:r>
                      </m:sub>
                    </m:sSub>
                    <m:r>
                      <a:rPr lang="ja-JP" altLang="en-US" b="0" i="1" smtClean="0">
                        <a:solidFill>
                          <a:srgbClr val="FF0000"/>
                        </a:solidFill>
                        <a:latin typeface="Cambria Math" charset="0"/>
                      </a:rPr>
                      <m:t>が</m:t>
                    </m:r>
                    <m:r>
                      <a:rPr lang="ja-JP" altLang="en-US" i="1" smtClean="0">
                        <a:solidFill>
                          <a:srgbClr val="FF0000"/>
                        </a:solidFill>
                        <a:latin typeface="Cambria Math" charset="0"/>
                      </a:rPr>
                      <m:t>増殖率</m:t>
                    </m:r>
                  </m:oMath>
                </a14:m>
                <a:r>
                  <a:rPr lang="ja-JP" altLang="en-US" dirty="0" smtClean="0">
                    <a:solidFill>
                      <a:srgbClr val="FF0000"/>
                    </a:solidFill>
                  </a:rPr>
                  <a:t>の情報</a:t>
                </a:r>
                <a:r>
                  <a:rPr lang="ja-JP" altLang="en-US" dirty="0" smtClean="0"/>
                  <a:t>を持つ。</a:t>
                </a:r>
                <a:endParaRPr lang="en-US" altLang="ja-JP" dirty="0" smtClean="0"/>
              </a:p>
              <a:p>
                <a:pPr marL="457200" lvl="1" indent="0">
                  <a:buNone/>
                </a:pPr>
                <a14:m>
                  <m:oMathPara xmlns:m="http://schemas.openxmlformats.org/officeDocument/2006/math">
                    <m:oMathParaPr>
                      <m:jc m:val="centerGroup"/>
                    </m:oMathParaPr>
                    <m:oMath xmlns:m="http://schemas.openxmlformats.org/officeDocument/2006/math">
                      <m:r>
                        <a:rPr lang="en-US" altLang="ja-JP" b="0" i="1" smtClean="0">
                          <a:latin typeface="Cambria Math" charset="0"/>
                        </a:rPr>
                        <m:t>𝑀</m:t>
                      </m:r>
                      <m:d>
                        <m:dPr>
                          <m:ctrlPr>
                            <a:rPr lang="en-US" altLang="ja-JP" b="0" i="1" smtClean="0">
                              <a:latin typeface="Cambria Math" charset="0"/>
                            </a:rPr>
                          </m:ctrlPr>
                        </m:dPr>
                        <m:e>
                          <m:r>
                            <a:rPr lang="en-US" altLang="ja-JP" b="0" i="1" smtClean="0">
                              <a:latin typeface="Cambria Math" charset="0"/>
                            </a:rPr>
                            <m:t>𝑓</m:t>
                          </m:r>
                        </m:e>
                      </m:d>
                      <m:r>
                        <a:rPr lang="en-US" altLang="ja-JP" b="0" i="1" smtClean="0">
                          <a:latin typeface="Cambria Math" charset="0"/>
                        </a:rPr>
                        <m:t>= </m:t>
                      </m:r>
                      <m:sSub>
                        <m:sSubPr>
                          <m:ctrlPr>
                            <a:rPr lang="en-US" altLang="ja-JP" b="0" i="1" err="1" smtClean="0">
                              <a:latin typeface="Cambria Math" charset="0"/>
                              <a:ea typeface="Cambria Math" charset="0"/>
                              <a:cs typeface="Cambria Math" charset="0"/>
                            </a:rPr>
                          </m:ctrlPr>
                        </m:sSubPr>
                        <m:e>
                          <m:r>
                            <a:rPr lang="en-US" altLang="ja-JP" b="0" i="1" err="1" smtClean="0">
                              <a:latin typeface="Cambria Math" charset="0"/>
                              <a:ea typeface="Cambria Math" charset="0"/>
                              <a:cs typeface="Cambria Math" charset="0"/>
                            </a:rPr>
                            <m:t>𝜇</m:t>
                          </m:r>
                        </m:e>
                        <m:sub>
                          <m:r>
                            <a:rPr lang="en-US" altLang="ja-JP" b="0" i="1" smtClean="0">
                              <a:latin typeface="Cambria Math" charset="0"/>
                              <a:ea typeface="Cambria Math" charset="0"/>
                              <a:cs typeface="Cambria Math" charset="0"/>
                            </a:rPr>
                            <m:t>𝑒</m:t>
                          </m:r>
                        </m:sub>
                      </m:sSub>
                      <m:d>
                        <m:dPr>
                          <m:ctrlPr>
                            <a:rPr lang="is-IS" altLang="ja-JP" b="0" i="1" smtClean="0">
                              <a:latin typeface="Cambria Math" charset="0"/>
                              <a:ea typeface="Cambria Math" charset="0"/>
                              <a:cs typeface="Cambria Math" charset="0"/>
                            </a:rPr>
                          </m:ctrlPr>
                        </m:dPr>
                        <m:e>
                          <m:f>
                            <m:fPr>
                              <m:ctrlPr>
                                <a:rPr lang="bg-BG" altLang="ja-JP" b="0" i="1" smtClean="0">
                                  <a:latin typeface="Cambria Math" charset="0"/>
                                  <a:ea typeface="Cambria Math" charset="0"/>
                                  <a:cs typeface="Cambria Math" charset="0"/>
                                </a:rPr>
                              </m:ctrlPr>
                            </m:fPr>
                            <m:num>
                              <m:r>
                                <a:rPr lang="en-US" altLang="ja-JP" b="0" i="1" smtClean="0">
                                  <a:latin typeface="Cambria Math" charset="0"/>
                                  <a:ea typeface="Cambria Math" charset="0"/>
                                  <a:cs typeface="Cambria Math" charset="0"/>
                                </a:rPr>
                                <m:t>1</m:t>
                              </m:r>
                            </m:num>
                            <m:den>
                              <m:r>
                                <a:rPr lang="en-US" altLang="ja-JP" b="0" i="1" smtClean="0">
                                  <a:latin typeface="Cambria Math" charset="0"/>
                                  <a:ea typeface="Cambria Math" charset="0"/>
                                  <a:cs typeface="Cambria Math" charset="0"/>
                                </a:rPr>
                                <m:t>𝑓</m:t>
                              </m:r>
                            </m:den>
                          </m:f>
                          <m:r>
                            <a:rPr lang="en-US" altLang="ja-JP" b="0" i="1" smtClean="0">
                              <a:latin typeface="Cambria Math" charset="0"/>
                              <a:ea typeface="Cambria Math" charset="0"/>
                              <a:cs typeface="Cambria Math" charset="0"/>
                            </a:rPr>
                            <m:t>−</m:t>
                          </m:r>
                          <m:f>
                            <m:fPr>
                              <m:ctrlPr>
                                <a:rPr lang="bg-BG" altLang="ja-JP" b="0" i="1" smtClean="0">
                                  <a:latin typeface="Cambria Math" charset="0"/>
                                  <a:ea typeface="Cambria Math" charset="0"/>
                                  <a:cs typeface="Cambria Math" charset="0"/>
                                </a:rPr>
                              </m:ctrlPr>
                            </m:fPr>
                            <m:num>
                              <m:r>
                                <a:rPr lang="en-US" altLang="ja-JP" b="0" i="1" smtClean="0">
                                  <a:latin typeface="Cambria Math" charset="0"/>
                                  <a:ea typeface="Cambria Math" charset="0"/>
                                  <a:cs typeface="Cambria Math" charset="0"/>
                                </a:rPr>
                                <m:t>1</m:t>
                              </m:r>
                            </m:num>
                            <m:den>
                              <m:sSub>
                                <m:sSubPr>
                                  <m:ctrlPr>
                                    <a:rPr lang="en-US" altLang="ja-JP" b="0" i="1" smtClean="0">
                                      <a:latin typeface="Cambria Math" charset="0"/>
                                      <a:ea typeface="Cambria Math" charset="0"/>
                                      <a:cs typeface="Cambria Math" charset="0"/>
                                    </a:rPr>
                                  </m:ctrlPr>
                                </m:sSubPr>
                                <m:e>
                                  <m:r>
                                    <a:rPr lang="en-US" altLang="ja-JP" b="0" i="1" smtClean="0">
                                      <a:latin typeface="Cambria Math" charset="0"/>
                                      <a:ea typeface="Cambria Math" charset="0"/>
                                      <a:cs typeface="Cambria Math" charset="0"/>
                                    </a:rPr>
                                    <m:t>𝑓</m:t>
                                  </m:r>
                                </m:e>
                                <m:sub>
                                  <m:r>
                                    <a:rPr lang="en-US" altLang="ja-JP" b="0" i="1" smtClean="0">
                                      <a:latin typeface="Cambria Math" charset="0"/>
                                      <a:ea typeface="Cambria Math" charset="0"/>
                                      <a:cs typeface="Cambria Math" charset="0"/>
                                    </a:rPr>
                                    <m:t>𝑚𝑎𝑥</m:t>
                                  </m:r>
                                </m:sub>
                              </m:sSub>
                            </m:den>
                          </m:f>
                        </m:e>
                      </m:d>
                    </m:oMath>
                  </m:oMathPara>
                </a14:m>
                <a:endParaRPr lang="en-US" altLang="ja-JP" dirty="0" smtClean="0"/>
              </a:p>
              <a:p>
                <a:pPr lvl="1"/>
                <a:r>
                  <a:rPr lang="en-US" dirty="0" smtClean="0"/>
                  <a:t>NGS</a:t>
                </a:r>
                <a:r>
                  <a:rPr lang="ja-JP" altLang="en-US" dirty="0" smtClean="0"/>
                  <a:t>データから変異コール</a:t>
                </a:r>
                <a:r>
                  <a:rPr lang="en-US" altLang="ja-JP" dirty="0" smtClean="0"/>
                  <a:t> </a:t>
                </a:r>
                <a:r>
                  <a:rPr lang="ja-JP" altLang="en-US" dirty="0" smtClean="0"/>
                  <a:t>→</a:t>
                </a:r>
                <a:r>
                  <a:rPr lang="en-US" altLang="ja-JP" dirty="0" smtClean="0"/>
                  <a:t> </a:t>
                </a:r>
                <a:r>
                  <a:rPr lang="ja-JP" altLang="en-US" dirty="0" smtClean="0"/>
                  <a:t>線形回帰</a:t>
                </a:r>
                <a:endParaRPr lang="en-US" altLang="ja-JP" dirty="0" smtClean="0"/>
              </a:p>
              <a:p>
                <a:pPr lvl="1"/>
                <a14:m>
                  <m:oMath xmlns:m="http://schemas.openxmlformats.org/officeDocument/2006/math">
                    <m:sSup>
                      <m:sSupPr>
                        <m:ctrlPr>
                          <a:rPr lang="en-US" altLang="ja-JP" i="1" smtClean="0">
                            <a:latin typeface="Cambria Math" charset="0"/>
                          </a:rPr>
                        </m:ctrlPr>
                      </m:sSupPr>
                      <m:e>
                        <m:r>
                          <a:rPr lang="en-US" altLang="ja-JP" b="0" i="1" smtClean="0">
                            <a:latin typeface="Cambria Math" charset="0"/>
                          </a:rPr>
                          <m:t>𝑅</m:t>
                        </m:r>
                      </m:e>
                      <m:sup>
                        <m:r>
                          <a:rPr lang="en-US" altLang="ja-JP" b="0" i="1" smtClean="0">
                            <a:latin typeface="Cambria Math" charset="0"/>
                          </a:rPr>
                          <m:t>2</m:t>
                        </m:r>
                      </m:sup>
                    </m:sSup>
                    <m:r>
                      <a:rPr lang="en-US" altLang="ja-JP" i="1" smtClean="0">
                        <a:latin typeface="Cambria Math" charset="0"/>
                        <a:ea typeface="Cambria Math" charset="0"/>
                        <a:cs typeface="Cambria Math" charset="0"/>
                      </a:rPr>
                      <m:t>≥</m:t>
                    </m:r>
                    <m:r>
                      <a:rPr lang="en-US" altLang="ja-JP" b="0" i="1" smtClean="0">
                        <a:latin typeface="Cambria Math" charset="0"/>
                        <a:ea typeface="Cambria Math" charset="0"/>
                        <a:cs typeface="Cambria Math" charset="0"/>
                      </a:rPr>
                      <m:t>0.98</m:t>
                    </m:r>
                  </m:oMath>
                </a14:m>
                <a:r>
                  <a:rPr lang="ja-JP" altLang="en-US" dirty="0" smtClean="0"/>
                  <a:t>ならば中立進化</a:t>
                </a:r>
                <a:endParaRPr lang="en-US" altLang="ja-JP" dirty="0"/>
              </a:p>
              <a:p>
                <a:pPr marL="457200" lvl="1" indent="0">
                  <a:buNone/>
                </a:pPr>
                <a:r>
                  <a:rPr lang="ja-JP" altLang="en-US" dirty="0" smtClean="0"/>
                  <a:t>→</a:t>
                </a:r>
                <a:r>
                  <a:rPr lang="en-US" altLang="ja-JP" dirty="0" smtClean="0"/>
                  <a:t> 323 / 904 </a:t>
                </a:r>
                <a:r>
                  <a:rPr lang="ja-JP" altLang="en-US" dirty="0" smtClean="0"/>
                  <a:t>腫瘍サンプルが中立進化と同定</a:t>
                </a:r>
                <a:endParaRPr lang="en-US" altLang="ja-JP" dirty="0" smtClean="0"/>
              </a:p>
              <a:p>
                <a:pPr lvl="1"/>
                <a:r>
                  <a:rPr lang="ja-JP" altLang="en-US" dirty="0" smtClean="0">
                    <a:solidFill>
                      <a:srgbClr val="FF0000"/>
                    </a:solidFill>
                  </a:rPr>
                  <a:t>単一の部分型</a:t>
                </a:r>
                <a:r>
                  <a:rPr lang="ja-JP" altLang="en-US" dirty="0" smtClean="0"/>
                  <a:t>のみで構成されている場合、</a:t>
                </a:r>
                <a:r>
                  <a:rPr lang="ja-JP" altLang="en-US" dirty="0" smtClean="0">
                    <a:solidFill>
                      <a:srgbClr val="FF0000"/>
                    </a:solidFill>
                  </a:rPr>
                  <a:t>線形回帰で増殖率を推定可能</a:t>
                </a:r>
                <a:endParaRPr lang="en-US" altLang="ja-JP" dirty="0" smtClean="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0785" y="1680519"/>
                <a:ext cx="5477607" cy="4553963"/>
              </a:xfrm>
              <a:blipFill rotWithShape="0">
                <a:blip r:embed="rId3"/>
                <a:stretch>
                  <a:fillRect l="-334" t="-1740"/>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16" y="4008497"/>
            <a:ext cx="2734408" cy="2734408"/>
          </a:xfrm>
          <a:prstGeom prst="rect">
            <a:avLst/>
          </a:prstGeom>
          <a:solidFill>
            <a:schemeClr val="bg1"/>
          </a:solidFill>
        </p:spPr>
      </p:pic>
      <p:sp>
        <p:nvSpPr>
          <p:cNvPr id="8" name="TextBox 7"/>
          <p:cNvSpPr txBox="1"/>
          <p:nvPr/>
        </p:nvSpPr>
        <p:spPr>
          <a:xfrm>
            <a:off x="2649574" y="6234483"/>
            <a:ext cx="5026111" cy="646331"/>
          </a:xfrm>
          <a:prstGeom prst="rect">
            <a:avLst/>
          </a:prstGeom>
          <a:noFill/>
        </p:spPr>
        <p:txBody>
          <a:bodyPr wrap="square" rtlCol="0">
            <a:spAutoFit/>
          </a:bodyPr>
          <a:lstStyle/>
          <a:p>
            <a:r>
              <a:rPr lang="en-US" dirty="0" smtClean="0"/>
              <a:t>Williams et al, 2016, Nat Genet </a:t>
            </a:r>
            <a:r>
              <a:rPr lang="ja-JP" altLang="en-US" smtClean="0"/>
              <a:t>の</a:t>
            </a:r>
            <a:r>
              <a:rPr lang="en-US" altLang="ja-JP" dirty="0" smtClean="0"/>
              <a:t>NGS</a:t>
            </a:r>
            <a:r>
              <a:rPr lang="ja-JP" altLang="en-US" smtClean="0"/>
              <a:t>データを用いた追試</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16" y="1272497"/>
            <a:ext cx="2736000" cy="2736000"/>
          </a:xfrm>
          <a:prstGeom prst="rect">
            <a:avLst/>
          </a:prstGeom>
        </p:spPr>
      </p:pic>
    </p:spTree>
    <p:extLst>
      <p:ext uri="{BB962C8B-B14F-4D97-AF65-F5344CB8AC3E}">
        <p14:creationId xmlns:p14="http://schemas.microsoft.com/office/powerpoint/2010/main" val="11080879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ultiply 3"/>
          <p:cNvSpPr/>
          <p:nvPr/>
        </p:nvSpPr>
        <p:spPr>
          <a:xfrm>
            <a:off x="5205044" y="3327572"/>
            <a:ext cx="1591407" cy="891931"/>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 name="Title 1"/>
          <p:cNvSpPr>
            <a:spLocks noGrp="1"/>
          </p:cNvSpPr>
          <p:nvPr>
            <p:ph type="title"/>
          </p:nvPr>
        </p:nvSpPr>
        <p:spPr>
          <a:xfrm>
            <a:off x="609599" y="609600"/>
            <a:ext cx="6915666" cy="1320800"/>
          </a:xfrm>
        </p:spPr>
        <p:txBody>
          <a:bodyPr/>
          <a:lstStyle/>
          <a:p>
            <a:r>
              <a:rPr lang="en-US" dirty="0"/>
              <a:t>Preceding studies -</a:t>
            </a:r>
            <a:r>
              <a:rPr lang="ja-JP" altLang="en-US" smtClean="0"/>
              <a:t>増殖率推定</a:t>
            </a:r>
            <a:r>
              <a:rPr lang="en-US" altLang="ja-JP" dirty="0" smtClean="0"/>
              <a:t>-</a:t>
            </a:r>
            <a:endParaRPr lang="en-US" dirty="0"/>
          </a:p>
        </p:txBody>
      </p:sp>
      <p:sp>
        <p:nvSpPr>
          <p:cNvPr id="3" name="Content Placeholder 2"/>
          <p:cNvSpPr>
            <a:spLocks noGrp="1"/>
          </p:cNvSpPr>
          <p:nvPr>
            <p:ph idx="1"/>
          </p:nvPr>
        </p:nvSpPr>
        <p:spPr>
          <a:xfrm>
            <a:off x="3894991" y="3174024"/>
            <a:ext cx="4049251" cy="3880773"/>
          </a:xfrm>
        </p:spPr>
        <p:txBody>
          <a:bodyPr/>
          <a:lstStyle/>
          <a:p>
            <a:r>
              <a:rPr lang="en-US" dirty="0" smtClean="0"/>
              <a:t>But </a:t>
            </a:r>
            <a:r>
              <a:rPr lang="ja-JP" altLang="en-US" dirty="0" smtClean="0"/>
              <a:t>複数部分型</a:t>
            </a:r>
            <a:endParaRPr lang="en-US" altLang="ja-JP" dirty="0"/>
          </a:p>
          <a:p>
            <a:pPr marL="457200" lvl="1" indent="0">
              <a:buNone/>
            </a:pPr>
            <a:r>
              <a:rPr lang="ja-JP" altLang="en-US" dirty="0" smtClean="0"/>
              <a:t>→</a:t>
            </a:r>
            <a:r>
              <a:rPr lang="en-US" altLang="ja-JP" dirty="0" smtClean="0"/>
              <a:t> </a:t>
            </a:r>
            <a:r>
              <a:rPr lang="ja-JP" altLang="en-US" dirty="0" smtClean="0"/>
              <a:t>線形回帰による増殖率推定</a:t>
            </a:r>
            <a:endParaRPr lang="en-US" altLang="ja-JP" dirty="0" smtClean="0"/>
          </a:p>
          <a:p>
            <a:pPr marL="457200" lvl="1" indent="0">
              <a:buNone/>
            </a:pPr>
            <a:endParaRPr lang="en-US" altLang="ja-JP" dirty="0" smtClean="0"/>
          </a:p>
          <a:p>
            <a:pPr indent="-285750"/>
            <a:r>
              <a:rPr lang="ja-JP" altLang="en-US" dirty="0" smtClean="0"/>
              <a:t>確率モデルの枠組みで、</a:t>
            </a:r>
            <a:r>
              <a:rPr lang="ja-JP" altLang="en-US" dirty="0" smtClean="0">
                <a:solidFill>
                  <a:srgbClr val="FF0000"/>
                </a:solidFill>
              </a:rPr>
              <a:t>混合分布モデルのパラメータ推定問題</a:t>
            </a:r>
            <a:r>
              <a:rPr lang="ja-JP" altLang="en-US" dirty="0" smtClean="0"/>
              <a:t>に</a:t>
            </a:r>
            <a:endParaRPr lang="en-US" altLang="ja-JP" dirty="0" smtClean="0"/>
          </a:p>
        </p:txBody>
      </p:sp>
      <p:pic>
        <p:nvPicPr>
          <p:cNvPr id="7" name="Picture 6"/>
          <p:cNvPicPr>
            <a:picLocks noChangeAspect="1"/>
          </p:cNvPicPr>
          <p:nvPr/>
        </p:nvPicPr>
        <p:blipFill>
          <a:blip r:embed="rId3"/>
          <a:stretch>
            <a:fillRect/>
          </a:stretch>
        </p:blipFill>
        <p:spPr>
          <a:xfrm>
            <a:off x="835269" y="1385589"/>
            <a:ext cx="2781567" cy="2786112"/>
          </a:xfrm>
          <a:prstGeom prst="rect">
            <a:avLst/>
          </a:prstGeom>
        </p:spPr>
      </p:pic>
      <p:sp>
        <p:nvSpPr>
          <p:cNvPr id="8" name="Rectangle 7"/>
          <p:cNvSpPr/>
          <p:nvPr/>
        </p:nvSpPr>
        <p:spPr>
          <a:xfrm>
            <a:off x="515815" y="1270000"/>
            <a:ext cx="413238" cy="4884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9" name="Picture 8"/>
          <p:cNvPicPr>
            <a:picLocks noChangeAspect="1"/>
          </p:cNvPicPr>
          <p:nvPr/>
        </p:nvPicPr>
        <p:blipFill>
          <a:blip r:embed="rId4"/>
          <a:stretch>
            <a:fillRect/>
          </a:stretch>
        </p:blipFill>
        <p:spPr>
          <a:xfrm>
            <a:off x="837440" y="4171701"/>
            <a:ext cx="2734900" cy="2686299"/>
          </a:xfrm>
          <a:prstGeom prst="rect">
            <a:avLst/>
          </a:prstGeom>
        </p:spPr>
      </p:pic>
      <p:sp>
        <p:nvSpPr>
          <p:cNvPr id="10" name="TextBox 9"/>
          <p:cNvSpPr txBox="1"/>
          <p:nvPr/>
        </p:nvSpPr>
        <p:spPr>
          <a:xfrm>
            <a:off x="2748933" y="1873446"/>
            <a:ext cx="2187146" cy="646331"/>
          </a:xfrm>
          <a:prstGeom prst="rect">
            <a:avLst/>
          </a:prstGeom>
          <a:noFill/>
        </p:spPr>
        <p:txBody>
          <a:bodyPr wrap="square" rtlCol="0">
            <a:spAutoFit/>
          </a:bodyPr>
          <a:lstStyle/>
          <a:p>
            <a:r>
              <a:rPr lang="en-US" dirty="0" smtClean="0"/>
              <a:t>3</a:t>
            </a:r>
            <a:r>
              <a:rPr lang="ja-JP" altLang="en-US" smtClean="0"/>
              <a:t>つの部分型が混在する場合</a:t>
            </a:r>
            <a:endParaRPr lang="en-US" dirty="0"/>
          </a:p>
        </p:txBody>
      </p:sp>
      <p:sp>
        <p:nvSpPr>
          <p:cNvPr id="11" name="Rectangle 10"/>
          <p:cNvSpPr/>
          <p:nvPr/>
        </p:nvSpPr>
        <p:spPr>
          <a:xfrm>
            <a:off x="3572340" y="6413002"/>
            <a:ext cx="4371902" cy="369332"/>
          </a:xfrm>
          <a:prstGeom prst="rect">
            <a:avLst/>
          </a:prstGeom>
        </p:spPr>
        <p:txBody>
          <a:bodyPr wrap="none">
            <a:spAutoFit/>
          </a:bodyPr>
          <a:lstStyle/>
          <a:p>
            <a:r>
              <a:rPr lang="en-US" dirty="0"/>
              <a:t>Williams et al, 2016, Nat </a:t>
            </a:r>
            <a:r>
              <a:rPr lang="en-US" dirty="0" smtClean="0"/>
              <a:t>Genet</a:t>
            </a:r>
            <a:r>
              <a:rPr lang="ja-JP" altLang="en-US" smtClean="0"/>
              <a:t>より引用</a:t>
            </a:r>
            <a:endParaRPr lang="en-US" dirty="0"/>
          </a:p>
        </p:txBody>
      </p:sp>
    </p:spTree>
    <p:extLst>
      <p:ext uri="{BB962C8B-B14F-4D97-AF65-F5344CB8AC3E}">
        <p14:creationId xmlns:p14="http://schemas.microsoft.com/office/powerpoint/2010/main" val="14395621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1" r="17632" b="-341"/>
          <a:stretch/>
        </p:blipFill>
        <p:spPr>
          <a:xfrm>
            <a:off x="86497" y="2037057"/>
            <a:ext cx="4150360" cy="3052936"/>
          </a:xfrm>
          <a:prstGeom prst="rect">
            <a:avLst/>
          </a:prstGeom>
          <a:noFill/>
        </p:spPr>
      </p:pic>
      <p:sp>
        <p:nvSpPr>
          <p:cNvPr id="2" name="Title 1"/>
          <p:cNvSpPr>
            <a:spLocks noGrp="1"/>
          </p:cNvSpPr>
          <p:nvPr>
            <p:ph type="title"/>
          </p:nvPr>
        </p:nvSpPr>
        <p:spPr>
          <a:xfrm>
            <a:off x="555811" y="612878"/>
            <a:ext cx="6347713" cy="1320800"/>
          </a:xfrm>
        </p:spPr>
        <p:txBody>
          <a:bodyPr/>
          <a:lstStyle/>
          <a:p>
            <a:r>
              <a:rPr lang="en-US" dirty="0" smtClean="0"/>
              <a:t>Methods I</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01297" y="1431423"/>
                <a:ext cx="4879330" cy="5224353"/>
              </a:xfrm>
              <a:solidFill>
                <a:schemeClr val="bg1"/>
              </a:solidFill>
            </p:spPr>
            <p:txBody>
              <a:bodyPr>
                <a:normAutofit/>
              </a:bodyPr>
              <a:lstStyle/>
              <a:p>
                <a:r>
                  <a:rPr lang="en-US" altLang="ja-JP" dirty="0" smtClean="0"/>
                  <a:t>Wright-Fisher model</a:t>
                </a:r>
              </a:p>
              <a:p>
                <a:pPr lvl="1"/>
                <a:r>
                  <a:rPr lang="ja-JP" altLang="en-US" smtClean="0"/>
                  <a:t>各部分型で新規に発生するパッセンジャー変異に着目</a:t>
                </a:r>
                <a:endParaRPr lang="en-US" altLang="ja-JP" dirty="0" smtClean="0"/>
              </a:p>
              <a:p>
                <a:pPr lvl="1"/>
                <a:r>
                  <a:rPr lang="ja-JP" altLang="en-US" smtClean="0"/>
                  <a:t>変異アレルを持つ細胞と持たない細胞の分裂はランダム</a:t>
                </a:r>
                <a:endParaRPr lang="en-US" altLang="ja-JP" dirty="0" smtClean="0"/>
              </a:p>
              <a:p>
                <a:pPr marL="457200" lvl="1" indent="0">
                  <a:buNone/>
                </a:pPr>
                <a:r>
                  <a:rPr lang="ja-JP" altLang="en-US" smtClean="0"/>
                  <a:t>→</a:t>
                </a:r>
                <a:r>
                  <a:rPr lang="en-US" altLang="ja-JP" dirty="0" smtClean="0"/>
                  <a:t> </a:t>
                </a:r>
                <a:r>
                  <a:rPr lang="ja-JP" altLang="en-US" smtClean="0">
                    <a:solidFill>
                      <a:srgbClr val="FF0000"/>
                    </a:solidFill>
                  </a:rPr>
                  <a:t>変異アレル頻度</a:t>
                </a:r>
                <a:r>
                  <a:rPr lang="ja-JP" altLang="en-US" smtClean="0"/>
                  <a:t>は細胞分裂とともに拡散</a:t>
                </a:r>
                <a:endParaRPr lang="en-US" altLang="ja-JP" dirty="0" smtClean="0"/>
              </a:p>
              <a:p>
                <a:pPr lvl="1"/>
                <a:r>
                  <a:rPr lang="ja-JP" altLang="en-US" smtClean="0"/>
                  <a:t>変異アレル頻度が時間</a:t>
                </a:r>
                <a14:m>
                  <m:oMath xmlns:m="http://schemas.openxmlformats.org/officeDocument/2006/math">
                    <m:r>
                      <a:rPr lang="en-US" altLang="ja-JP" i="1" smtClean="0">
                        <a:latin typeface="Cambria Math" charset="0"/>
                      </a:rPr>
                      <m:t>𝑡</m:t>
                    </m:r>
                  </m:oMath>
                </a14:m>
                <a:r>
                  <a:rPr lang="ja-JP" altLang="en-US" smtClean="0"/>
                  <a:t>の間に</a:t>
                </a:r>
                <a14:m>
                  <m:oMath xmlns:m="http://schemas.openxmlformats.org/officeDocument/2006/math">
                    <m:r>
                      <a:rPr lang="en-US" altLang="ja-JP" i="1" smtClean="0">
                        <a:latin typeface="Cambria Math" charset="0"/>
                      </a:rPr>
                      <m:t>𝑦</m:t>
                    </m:r>
                  </m:oMath>
                </a14:m>
                <a:r>
                  <a:rPr lang="ja-JP" altLang="en-US" smtClean="0"/>
                  <a:t>から</a:t>
                </a:r>
                <a14:m>
                  <m:oMath xmlns:m="http://schemas.openxmlformats.org/officeDocument/2006/math">
                    <m:r>
                      <a:rPr lang="en-US" altLang="ja-JP" i="1" smtClean="0">
                        <a:latin typeface="Cambria Math" charset="0"/>
                      </a:rPr>
                      <m:t>𝑥</m:t>
                    </m:r>
                  </m:oMath>
                </a14:m>
                <a:r>
                  <a:rPr lang="ja-JP" altLang="en-US" smtClean="0"/>
                  <a:t>に変化する確率</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𝑓</m:t>
                        </m:r>
                      </m:e>
                      <m:sub>
                        <m:r>
                          <a:rPr lang="en-US" altLang="ja-JP" b="0" i="1" smtClean="0">
                            <a:latin typeface="Cambria Math" charset="0"/>
                          </a:rPr>
                          <m:t>𝑊𝐹</m:t>
                        </m:r>
                      </m:sub>
                    </m:sSub>
                    <m:d>
                      <m:dPr>
                        <m:ctrlPr>
                          <a:rPr lang="is-IS" altLang="ja-JP" i="1" smtClean="0">
                            <a:latin typeface="Cambria Math" charset="0"/>
                          </a:rPr>
                        </m:ctrlPr>
                      </m:dPr>
                      <m:e>
                        <m:r>
                          <a:rPr lang="en-US" altLang="ja-JP" b="0" i="1" smtClean="0">
                            <a:latin typeface="Cambria Math" charset="0"/>
                          </a:rPr>
                          <m:t>𝑥</m:t>
                        </m:r>
                        <m:r>
                          <a:rPr lang="en-US" altLang="ja-JP" b="0" i="1" smtClean="0">
                            <a:latin typeface="Cambria Math" charset="0"/>
                          </a:rPr>
                          <m:t>|</m:t>
                        </m:r>
                        <m:r>
                          <a:rPr lang="en-US" altLang="ja-JP" b="0" i="1" smtClean="0">
                            <a:latin typeface="Cambria Math" charset="0"/>
                          </a:rPr>
                          <m:t>𝑦</m:t>
                        </m:r>
                        <m:r>
                          <a:rPr lang="en-US" altLang="ja-JP" b="0" i="1" smtClean="0">
                            <a:latin typeface="Cambria Math" charset="0"/>
                          </a:rPr>
                          <m:t>,</m:t>
                        </m:r>
                        <m:r>
                          <a:rPr lang="en-US" altLang="ja-JP" b="0" i="1" smtClean="0">
                            <a:latin typeface="Cambria Math" charset="0"/>
                          </a:rPr>
                          <m:t>𝑡</m:t>
                        </m:r>
                      </m:e>
                    </m:d>
                  </m:oMath>
                </a14:m>
                <a:endParaRPr lang="en-US" altLang="ja-JP" dirty="0" smtClean="0"/>
              </a:p>
              <a:p>
                <a:pPr marL="457200" lvl="1" indent="0">
                  <a:buNone/>
                </a:pPr>
                <a:endParaRPr lang="en-US" altLang="ja-JP" dirty="0" smtClean="0"/>
              </a:p>
              <a:p>
                <a:pPr marL="457200" lvl="1" indent="0">
                  <a:buNone/>
                </a:pPr>
                <a:endParaRPr lang="en-US" altLang="ja-JP" dirty="0" smtClean="0"/>
              </a:p>
              <a:p>
                <a:pPr indent="-285750"/>
                <a:r>
                  <a:rPr lang="ja-JP" altLang="en-US" smtClean="0"/>
                  <a:t>部分型</a:t>
                </a:r>
                <a14:m>
                  <m:oMath xmlns:m="http://schemas.openxmlformats.org/officeDocument/2006/math">
                    <m:r>
                      <a:rPr lang="en-US" altLang="ja-JP" i="1" smtClean="0">
                        <a:latin typeface="Cambria Math" charset="0"/>
                      </a:rPr>
                      <m:t>𝑖</m:t>
                    </m:r>
                  </m:oMath>
                </a14:m>
                <a:r>
                  <a:rPr lang="ja-JP" altLang="en-US" smtClean="0"/>
                  <a:t>に入った変異のアレル頻度が、シーケンシング時点で</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𝑥</m:t>
                        </m:r>
                      </m:e>
                      <m:sub>
                        <m:r>
                          <a:rPr lang="en-US" altLang="ja-JP" b="0" i="1" smtClean="0">
                            <a:latin typeface="Cambria Math" charset="0"/>
                          </a:rPr>
                          <m:t>𝑖</m:t>
                        </m:r>
                      </m:sub>
                    </m:sSub>
                  </m:oMath>
                </a14:m>
                <a:r>
                  <a:rPr lang="ja-JP" altLang="en-US" smtClean="0"/>
                  <a:t>になっている確率</a:t>
                </a:r>
                <a:endParaRPr lang="en-US" altLang="ja-JP"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01297" y="1431423"/>
                <a:ext cx="4879330" cy="5224353"/>
              </a:xfrm>
              <a:blipFill rotWithShape="0">
                <a:blip r:embed="rId4"/>
                <a:stretch>
                  <a:fillRect l="-250" t="-817" r="-499"/>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3847132" y="4038322"/>
            <a:ext cx="4504525" cy="561506"/>
          </a:xfrm>
          <a:prstGeom prst="rect">
            <a:avLst/>
          </a:prstGeom>
        </p:spPr>
      </p:pic>
      <p:pic>
        <p:nvPicPr>
          <p:cNvPr id="6" name="Picture 5"/>
          <p:cNvPicPr>
            <a:picLocks noChangeAspect="1"/>
          </p:cNvPicPr>
          <p:nvPr/>
        </p:nvPicPr>
        <p:blipFill>
          <a:blip r:embed="rId6"/>
          <a:stretch>
            <a:fillRect/>
          </a:stretch>
        </p:blipFill>
        <p:spPr>
          <a:xfrm>
            <a:off x="3229163" y="5516846"/>
            <a:ext cx="5302451" cy="555433"/>
          </a:xfrm>
          <a:prstGeom prst="rect">
            <a:avLst/>
          </a:prstGeom>
        </p:spPr>
      </p:pic>
      <p:pic>
        <p:nvPicPr>
          <p:cNvPr id="7" name="Picture 6"/>
          <p:cNvPicPr>
            <a:picLocks noChangeAspect="1"/>
          </p:cNvPicPr>
          <p:nvPr/>
        </p:nvPicPr>
        <p:blipFill>
          <a:blip r:embed="rId7"/>
          <a:stretch>
            <a:fillRect/>
          </a:stretch>
        </p:blipFill>
        <p:spPr>
          <a:xfrm>
            <a:off x="900216" y="5778407"/>
            <a:ext cx="1943473" cy="587745"/>
          </a:xfrm>
          <a:prstGeom prst="rect">
            <a:avLst/>
          </a:prstGeom>
        </p:spPr>
      </p:pic>
      <p:cxnSp>
        <p:nvCxnSpPr>
          <p:cNvPr id="11" name="Straight Arrow Connector 10"/>
          <p:cNvCxnSpPr/>
          <p:nvPr/>
        </p:nvCxnSpPr>
        <p:spPr>
          <a:xfrm flipV="1">
            <a:off x="2407848" y="4599828"/>
            <a:ext cx="1720" cy="1178580"/>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425888" y="4134409"/>
            <a:ext cx="466794" cy="369332"/>
          </a:xfrm>
          <a:prstGeom prst="rect">
            <a:avLst/>
          </a:prstGeom>
          <a:noFill/>
        </p:spPr>
        <p:txBody>
          <a:bodyPr wrap="none" rtlCol="0">
            <a:spAutoFit/>
          </a:bodyPr>
          <a:lstStyle/>
          <a:p>
            <a:r>
              <a:rPr lang="en-US" dirty="0" smtClean="0">
                <a:latin typeface="Arial" charset="0"/>
                <a:ea typeface="Arial" charset="0"/>
                <a:cs typeface="Arial" charset="0"/>
              </a:rPr>
              <a:t>(1)</a:t>
            </a:r>
            <a:endParaRPr lang="en-US" dirty="0">
              <a:latin typeface="Arial" charset="0"/>
              <a:ea typeface="Arial" charset="0"/>
              <a:cs typeface="Arial" charset="0"/>
            </a:endParaRPr>
          </a:p>
        </p:txBody>
      </p:sp>
      <p:sp>
        <p:nvSpPr>
          <p:cNvPr id="19" name="TextBox 18"/>
          <p:cNvSpPr txBox="1"/>
          <p:nvPr/>
        </p:nvSpPr>
        <p:spPr>
          <a:xfrm>
            <a:off x="8531614" y="5593741"/>
            <a:ext cx="466794" cy="369332"/>
          </a:xfrm>
          <a:prstGeom prst="rect">
            <a:avLst/>
          </a:prstGeom>
          <a:noFill/>
        </p:spPr>
        <p:txBody>
          <a:bodyPr wrap="none" rtlCol="0">
            <a:spAutoFit/>
          </a:bodyPr>
          <a:lstStyle/>
          <a:p>
            <a:r>
              <a:rPr lang="en-US" dirty="0" smtClean="0">
                <a:latin typeface="Arial" charset="0"/>
                <a:ea typeface="Arial" charset="0"/>
                <a:cs typeface="Arial" charset="0"/>
              </a:rPr>
              <a:t>(2)</a:t>
            </a:r>
            <a:endParaRPr lang="en-US" dirty="0">
              <a:latin typeface="Arial" charset="0"/>
              <a:ea typeface="Arial" charset="0"/>
              <a:cs typeface="Arial" charset="0"/>
            </a:endParaRPr>
          </a:p>
        </p:txBody>
      </p:sp>
    </p:spTree>
    <p:extLst>
      <p:ext uri="{BB962C8B-B14F-4D97-AF65-F5344CB8AC3E}">
        <p14:creationId xmlns:p14="http://schemas.microsoft.com/office/powerpoint/2010/main" val="676092543"/>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5837</TotalTime>
  <Words>2195</Words>
  <Application>Microsoft Macintosh PowerPoint</Application>
  <PresentationFormat>On-screen Show (4:3)</PresentationFormat>
  <Paragraphs>190</Paragraphs>
  <Slides>15</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Calibri</vt:lpstr>
      <vt:lpstr>Cambria Math</vt:lpstr>
      <vt:lpstr>Hiragino Mincho ProN W3</vt:lpstr>
      <vt:lpstr>Trebuchet MS</vt:lpstr>
      <vt:lpstr>Wingdings 3</vt:lpstr>
      <vt:lpstr>Yu Gothic</vt:lpstr>
      <vt:lpstr>メイリオ</vt:lpstr>
      <vt:lpstr>Arial</vt:lpstr>
      <vt:lpstr>Facet</vt:lpstr>
      <vt:lpstr>Inferring tumor clonal evolution utilizing population genetics</vt:lpstr>
      <vt:lpstr>Clonal evolution of tumor cell population</vt:lpstr>
      <vt:lpstr>Importance of clonal evolution</vt:lpstr>
      <vt:lpstr>Purpose</vt:lpstr>
      <vt:lpstr>Problems</vt:lpstr>
      <vt:lpstr>Preceding studies -部分型構成比推定-</vt:lpstr>
      <vt:lpstr>Preceding studies -増殖率推定-</vt:lpstr>
      <vt:lpstr>Preceding studies -増殖率推定-</vt:lpstr>
      <vt:lpstr>Methods I</vt:lpstr>
      <vt:lpstr>Methods II</vt:lpstr>
      <vt:lpstr>Methods III</vt:lpstr>
      <vt:lpstr>バルクシーケンシング</vt:lpstr>
      <vt:lpstr>Methods IV</vt:lpstr>
      <vt:lpstr>EM algorithm</vt:lpstr>
      <vt:lpstr>Results I -SNV数と推定精度の関係-</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Inferring tumor clonal evolution utilizing population genetics</dc:title>
  <dc:creator>Y K</dc:creator>
  <cp:lastModifiedBy>Y K</cp:lastModifiedBy>
  <cp:revision>377</cp:revision>
  <cp:lastPrinted>2016-09-13T01:55:39Z</cp:lastPrinted>
  <dcterms:created xsi:type="dcterms:W3CDTF">2016-09-09T19:19:12Z</dcterms:created>
  <dcterms:modified xsi:type="dcterms:W3CDTF">2017-02-05T11:57:03Z</dcterms:modified>
</cp:coreProperties>
</file>